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7" r:id="rId1"/>
  </p:sldMasterIdLst>
  <p:notesMasterIdLst>
    <p:notesMasterId r:id="rId24"/>
  </p:notesMasterIdLst>
  <p:sldIdLst>
    <p:sldId id="256" r:id="rId2"/>
    <p:sldId id="258" r:id="rId3"/>
    <p:sldId id="259" r:id="rId4"/>
    <p:sldId id="291" r:id="rId5"/>
    <p:sldId id="270" r:id="rId6"/>
    <p:sldId id="298" r:id="rId7"/>
    <p:sldId id="297" r:id="rId8"/>
    <p:sldId id="295" r:id="rId9"/>
    <p:sldId id="288" r:id="rId10"/>
    <p:sldId id="300" r:id="rId11"/>
    <p:sldId id="306" r:id="rId12"/>
    <p:sldId id="304" r:id="rId13"/>
    <p:sldId id="301" r:id="rId14"/>
    <p:sldId id="278" r:id="rId15"/>
    <p:sldId id="308" r:id="rId16"/>
    <p:sldId id="286" r:id="rId17"/>
    <p:sldId id="299" r:id="rId18"/>
    <p:sldId id="307" r:id="rId19"/>
    <p:sldId id="310" r:id="rId20"/>
    <p:sldId id="311" r:id="rId21"/>
    <p:sldId id="312" r:id="rId22"/>
    <p:sldId id="313"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4606"/>
    <p:restoredTop sz="73567"/>
  </p:normalViewPr>
  <p:slideViewPr>
    <p:cSldViewPr snapToGrid="0" snapToObjects="1" showGuides="1">
      <p:cViewPr varScale="1">
        <p:scale>
          <a:sx n="78" d="100"/>
          <a:sy n="78" d="100"/>
        </p:scale>
        <p:origin x="848" y="168"/>
      </p:cViewPr>
      <p:guideLst>
        <p:guide orient="horz" pos="2160"/>
        <p:guide pos="3864"/>
      </p:guideLst>
    </p:cSldViewPr>
  </p:slideViewPr>
  <p:notesTextViewPr>
    <p:cViewPr>
      <p:scale>
        <a:sx n="1" d="1"/>
        <a:sy n="1" d="1"/>
      </p:scale>
      <p:origin x="0" y="0"/>
    </p:cViewPr>
  </p:notesTextViewPr>
  <p:sorterViewPr>
    <p:cViewPr>
      <p:scale>
        <a:sx n="60" d="100"/>
        <a:sy n="6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3CE07D-E24D-1946-829B-94070D81B3C6}" type="datetimeFigureOut">
              <a:rPr lang="en-US" smtClean="0"/>
              <a:t>8/7/17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45ED5A-BFD4-B94D-85DF-5549A5AF1988}" type="slidenum">
              <a:rPr lang="en-US" smtClean="0"/>
              <a:t>‹#›</a:t>
            </a:fld>
            <a:endParaRPr lang="en-US"/>
          </a:p>
        </p:txBody>
      </p:sp>
    </p:spTree>
    <p:extLst>
      <p:ext uri="{BB962C8B-B14F-4D97-AF65-F5344CB8AC3E}">
        <p14:creationId xmlns:p14="http://schemas.microsoft.com/office/powerpoint/2010/main" val="1175736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1)      How does your philosophy training help you in the data assets/IT space?</a:t>
            </a:r>
          </a:p>
          <a:p>
            <a:r>
              <a:rPr lang="en-US" sz="1200" b="0" i="0" kern="1200" dirty="0">
                <a:solidFill>
                  <a:schemeClr val="tx1"/>
                </a:solidFill>
                <a:effectLst/>
                <a:latin typeface="+mn-lt"/>
                <a:ea typeface="+mn-ea"/>
                <a:cs typeface="+mn-cs"/>
              </a:rPr>
              <a:t>2)      How does your physics background help you in the data assets/IT space?</a:t>
            </a:r>
          </a:p>
          <a:p>
            <a:r>
              <a:rPr lang="en-US" sz="1200" b="0" i="0" kern="1200" dirty="0">
                <a:solidFill>
                  <a:schemeClr val="tx1"/>
                </a:solidFill>
                <a:effectLst/>
                <a:latin typeface="+mn-lt"/>
                <a:ea typeface="+mn-ea"/>
                <a:cs typeface="+mn-cs"/>
              </a:rPr>
              <a:t>Stance</a:t>
            </a:r>
            <a:r>
              <a:rPr lang="en-US" sz="1200" b="0" i="0" kern="1200" baseline="0" dirty="0">
                <a:solidFill>
                  <a:schemeClr val="tx1"/>
                </a:solidFill>
                <a:effectLst/>
                <a:latin typeface="+mn-lt"/>
                <a:ea typeface="+mn-ea"/>
                <a:cs typeface="+mn-cs"/>
              </a:rPr>
              <a:t>: It doesn’t have to be that way! Pull apart, put together, always know you’re most likely wrong.</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What advice do you have for right-brained people (history and literature lovers, for example) on entering the IT space?</a:t>
            </a:r>
          </a:p>
          <a:p>
            <a:r>
              <a:rPr lang="en-US" sz="1200" b="0" i="0" kern="1200" dirty="0">
                <a:solidFill>
                  <a:schemeClr val="tx1"/>
                </a:solidFill>
                <a:effectLst/>
                <a:latin typeface="+mn-lt"/>
                <a:ea typeface="+mn-ea"/>
                <a:cs typeface="+mn-cs"/>
              </a:rPr>
              <a:t>Figure out if you have the *aptitude* (why</a:t>
            </a:r>
            <a:r>
              <a:rPr lang="en-US" sz="1200" b="0" i="0" kern="1200" baseline="0" dirty="0">
                <a:solidFill>
                  <a:schemeClr val="tx1"/>
                </a:solidFill>
                <a:effectLst/>
                <a:latin typeface="+mn-lt"/>
                <a:ea typeface="+mn-ea"/>
                <a:cs typeface="+mn-cs"/>
              </a:rPr>
              <a:t> Joel </a:t>
            </a:r>
            <a:r>
              <a:rPr lang="en-US" sz="1200" b="0" i="0" kern="1200" baseline="0" dirty="0" err="1">
                <a:solidFill>
                  <a:schemeClr val="tx1"/>
                </a:solidFill>
                <a:effectLst/>
                <a:latin typeface="+mn-lt"/>
                <a:ea typeface="+mn-ea"/>
                <a:cs typeface="+mn-cs"/>
              </a:rPr>
              <a:t>Spolsky</a:t>
            </a:r>
            <a:r>
              <a:rPr lang="en-US" sz="1200" b="0" i="0" kern="1200" baseline="0" dirty="0">
                <a:solidFill>
                  <a:schemeClr val="tx1"/>
                </a:solidFill>
                <a:effectLst/>
                <a:latin typeface="+mn-lt"/>
                <a:ea typeface="+mn-ea"/>
                <a:cs typeface="+mn-cs"/>
              </a:rPr>
              <a:t> can’t be a bond trader)</a:t>
            </a:r>
            <a:r>
              <a:rPr lang="en-US" sz="1200" b="0" i="0" kern="1200" dirty="0">
                <a:solidFill>
                  <a:schemeClr val="tx1"/>
                </a:solidFill>
                <a:effectLst/>
                <a:latin typeface="+mn-lt"/>
                <a:ea typeface="+mn-ea"/>
                <a:cs typeface="+mn-cs"/>
              </a:rPr>
              <a:t>. Focus</a:t>
            </a:r>
            <a:r>
              <a:rPr lang="en-US" sz="1200" b="0" i="0" kern="1200" baseline="0" dirty="0">
                <a:solidFill>
                  <a:schemeClr val="tx1"/>
                </a:solidFill>
                <a:effectLst/>
                <a:latin typeface="+mn-lt"/>
                <a:ea typeface="+mn-ea"/>
                <a:cs typeface="+mn-cs"/>
              </a:rPr>
              <a:t> on narratives. Explain things in ways that business users find appealing. Tap into empathy. Make connections.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4)      What is the most interesting project Datatiq has worked on so far?</a:t>
            </a:r>
          </a:p>
          <a:p>
            <a:r>
              <a:rPr lang="en-US" sz="1200" b="0" i="0" kern="1200" dirty="0">
                <a:solidFill>
                  <a:schemeClr val="tx1"/>
                </a:solidFill>
                <a:effectLst/>
                <a:latin typeface="+mn-lt"/>
                <a:ea typeface="+mn-ea"/>
                <a:cs typeface="+mn-cs"/>
              </a:rPr>
              <a:t>Data center readiness;</a:t>
            </a:r>
            <a:r>
              <a:rPr lang="en-US" sz="1200" b="0" i="0" kern="1200" baseline="0" dirty="0">
                <a:solidFill>
                  <a:schemeClr val="tx1"/>
                </a:solidFill>
                <a:effectLst/>
                <a:latin typeface="+mn-lt"/>
                <a:ea typeface="+mn-ea"/>
                <a:cs typeface="+mn-cs"/>
              </a:rPr>
              <a:t> groundTruth.</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5)      </a:t>
            </a:r>
            <a:r>
              <a:rPr lang="en-US" sz="1200" b="0" i="1" kern="1200" dirty="0">
                <a:solidFill>
                  <a:schemeClr val="tx1"/>
                </a:solidFill>
                <a:effectLst/>
                <a:latin typeface="+mn-lt"/>
                <a:ea typeface="+mn-ea"/>
                <a:cs typeface="+mn-cs"/>
              </a:rPr>
              <a:t>And a bit of a silly one:</a:t>
            </a:r>
            <a:r>
              <a:rPr lang="en-US" sz="1200" b="0" i="0" kern="1200" dirty="0">
                <a:solidFill>
                  <a:schemeClr val="tx1"/>
                </a:solidFill>
                <a:effectLst/>
                <a:latin typeface="+mn-lt"/>
                <a:ea typeface="+mn-ea"/>
                <a:cs typeface="+mn-cs"/>
              </a:rPr>
              <a:t> How did you decide on the Francis Bacon quote for your website?</a:t>
            </a:r>
          </a:p>
          <a:p>
            <a:r>
              <a:rPr lang="en-US" sz="1200" b="0" i="0" kern="1200" dirty="0">
                <a:solidFill>
                  <a:schemeClr val="tx1"/>
                </a:solidFill>
                <a:effectLst/>
                <a:latin typeface="+mn-lt"/>
                <a:ea typeface="+mn-ea"/>
                <a:cs typeface="+mn-cs"/>
              </a:rPr>
              <a:t>Simulation</a:t>
            </a:r>
            <a:r>
              <a:rPr lang="en-US" sz="1200" b="0" i="0" kern="1200" baseline="0" dirty="0">
                <a:solidFill>
                  <a:schemeClr val="tx1"/>
                </a:solidFill>
                <a:effectLst/>
                <a:latin typeface="+mn-lt"/>
                <a:ea typeface="+mn-ea"/>
                <a:cs typeface="+mn-cs"/>
              </a:rPr>
              <a:t> is key to illuminating so many problems. Uncertainty is at the heart of simulation. </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6)      Through working in different types of organizations and different locations, which do you feel is the one you learned the most important things from?</a:t>
            </a:r>
          </a:p>
          <a:p>
            <a:r>
              <a:rPr lang="en-US" sz="1200" b="0" i="0" kern="1200" dirty="0">
                <a:solidFill>
                  <a:schemeClr val="tx1"/>
                </a:solidFill>
                <a:effectLst/>
                <a:latin typeface="+mn-lt"/>
                <a:ea typeface="+mn-ea"/>
                <a:cs typeface="+mn-cs"/>
              </a:rPr>
              <a:t>Hands</a:t>
            </a:r>
            <a:r>
              <a:rPr lang="en-US" sz="1200" b="0" i="0" kern="1200" baseline="0" dirty="0">
                <a:solidFill>
                  <a:schemeClr val="tx1"/>
                </a:solidFill>
                <a:effectLst/>
                <a:latin typeface="+mn-lt"/>
                <a:ea typeface="+mn-ea"/>
                <a:cs typeface="+mn-cs"/>
              </a:rPr>
              <a:t> down it was CEB. How to work as a team. Stay humble. Stay hungry.</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7)      What experience was most influential in determining your career path? How did you move towards your career goals?</a:t>
            </a:r>
          </a:p>
          <a:p>
            <a:r>
              <a:rPr lang="en-US" sz="1200" b="0" i="0" kern="1200" dirty="0">
                <a:solidFill>
                  <a:schemeClr val="tx1"/>
                </a:solidFill>
                <a:effectLst/>
                <a:latin typeface="+mn-lt"/>
                <a:ea typeface="+mn-ea"/>
                <a:cs typeface="+mn-cs"/>
              </a:rPr>
              <a:t>Very</a:t>
            </a:r>
            <a:r>
              <a:rPr lang="en-US" sz="1200" b="0" i="0" kern="1200" baseline="0" dirty="0">
                <a:solidFill>
                  <a:schemeClr val="tx1"/>
                </a:solidFill>
                <a:effectLst/>
                <a:latin typeface="+mn-lt"/>
                <a:ea typeface="+mn-ea"/>
                <a:cs typeface="+mn-cs"/>
              </a:rPr>
              <a:t> haphazardly! I always look to do what interests me the most. Most of it is being in the right place at the right time. It has not been a traditional career at all.</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8)      As software and automation replace jobs, is universal basic income the only fair solution, or are there others?</a:t>
            </a:r>
          </a:p>
          <a:p>
            <a:r>
              <a:rPr lang="en-US" sz="1200" b="0" i="0" kern="1200" dirty="0">
                <a:solidFill>
                  <a:schemeClr val="tx1"/>
                </a:solidFill>
                <a:effectLst/>
                <a:latin typeface="+mn-lt"/>
                <a:ea typeface="+mn-ea"/>
                <a:cs typeface="+mn-cs"/>
              </a:rPr>
              <a:t>I</a:t>
            </a:r>
            <a:r>
              <a:rPr lang="en-US" sz="1200" b="0" i="0" kern="1200" baseline="0" dirty="0">
                <a:solidFill>
                  <a:schemeClr val="tx1"/>
                </a:solidFill>
                <a:effectLst/>
                <a:latin typeface="+mn-lt"/>
                <a:ea typeface="+mn-ea"/>
                <a:cs typeface="+mn-cs"/>
              </a:rPr>
              <a:t> don’t know. There might be other kinds of jobs. There may be no need to work (or work much less). We need a Turing-type test for the following: What can a machine NOT do?</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9)      R or Python? Which do you use and which would you recommend learning?</a:t>
            </a:r>
          </a:p>
          <a:p>
            <a:r>
              <a:rPr lang="en-US" sz="1200" b="0" i="0" kern="1200" dirty="0">
                <a:solidFill>
                  <a:schemeClr val="tx1"/>
                </a:solidFill>
                <a:effectLst/>
                <a:latin typeface="+mn-lt"/>
                <a:ea typeface="+mn-ea"/>
                <a:cs typeface="+mn-cs"/>
              </a:rPr>
              <a:t>They’re both very useful. If you have to choose,</a:t>
            </a:r>
            <a:r>
              <a:rPr lang="en-US" sz="1200" b="0" i="0" kern="1200" baseline="0" dirty="0">
                <a:solidFill>
                  <a:schemeClr val="tx1"/>
                </a:solidFill>
                <a:effectLst/>
                <a:latin typeface="+mn-lt"/>
                <a:ea typeface="+mn-ea"/>
                <a:cs typeface="+mn-cs"/>
              </a:rPr>
              <a:t> learn Python first.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10)   Is all data valuable?</a:t>
            </a:r>
          </a:p>
          <a:p>
            <a:r>
              <a:rPr lang="en-US" sz="1200" b="0" i="0" kern="1200" dirty="0">
                <a:solidFill>
                  <a:schemeClr val="tx1"/>
                </a:solidFill>
                <a:effectLst/>
                <a:latin typeface="+mn-lt"/>
                <a:ea typeface="+mn-ea"/>
                <a:cs typeface="+mn-cs"/>
              </a:rPr>
              <a:t>Like</a:t>
            </a:r>
            <a:r>
              <a:rPr lang="en-US" sz="1200" b="0" i="0" kern="1200" baseline="0" dirty="0">
                <a:solidFill>
                  <a:schemeClr val="tx1"/>
                </a:solidFill>
                <a:effectLst/>
                <a:latin typeface="+mn-lt"/>
                <a:ea typeface="+mn-ea"/>
                <a:cs typeface="+mn-cs"/>
              </a:rPr>
              <a:t> work experience, a variety of data is more useful than lots of the same thing. It also depends on your objective.</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B45ED5A-BFD4-B94D-85DF-5549A5AF1988}" type="slidenum">
              <a:rPr lang="en-US" smtClean="0"/>
              <a:t>1</a:t>
            </a:fld>
            <a:endParaRPr lang="en-US"/>
          </a:p>
        </p:txBody>
      </p:sp>
    </p:spTree>
    <p:extLst>
      <p:ext uri="{BB962C8B-B14F-4D97-AF65-F5344CB8AC3E}">
        <p14:creationId xmlns:p14="http://schemas.microsoft.com/office/powerpoint/2010/main" val="6800985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put the pieces together.</a:t>
            </a:r>
          </a:p>
          <a:p>
            <a:endParaRPr lang="en-US" dirty="0"/>
          </a:p>
          <a:p>
            <a:r>
              <a:rPr lang="en-US" dirty="0" err="1"/>
              <a:t>Hyperparameters</a:t>
            </a:r>
            <a:r>
              <a:rPr lang="en-US" baseline="0" dirty="0"/>
              <a:t> are in orange.</a:t>
            </a:r>
          </a:p>
          <a:p>
            <a:r>
              <a:rPr lang="en-US" baseline="0" dirty="0"/>
              <a:t>Machine learning requires figuring out the right choices of model structure and details, fixing a cost function, fixing an algorithm for finding the optimal cost. On top of that, you need to tune the model by tuning the </a:t>
            </a:r>
            <a:r>
              <a:rPr lang="en-US" baseline="0" dirty="0" err="1"/>
              <a:t>hyperparameters</a:t>
            </a:r>
            <a:r>
              <a:rPr lang="en-US" baseline="0" dirty="0"/>
              <a:t>.</a:t>
            </a:r>
          </a:p>
          <a:p>
            <a:endParaRPr lang="en-US" baseline="0" dirty="0"/>
          </a:p>
          <a:p>
            <a:r>
              <a:rPr lang="en-US" baseline="0" dirty="0"/>
              <a:t>First timers are often surprised by how little time they spend actually getting the machine to learn.  </a:t>
            </a:r>
          </a:p>
          <a:p>
            <a:endParaRPr lang="en-US" baseline="0" dirty="0"/>
          </a:p>
          <a:p>
            <a:r>
              <a:rPr lang="en-US" baseline="0" dirty="0"/>
              <a:t>“Often the raw data is not in the form that is amenable to learning, but you can construct features from it that are. This is typically where most of the effort in a machine learning project goes. It is often also one of the most interesting parts, where intuition, creativity, and “black art” are as important as the technical stuff.”</a:t>
            </a:r>
          </a:p>
          <a:p>
            <a:endParaRPr lang="en-US" baseline="0" dirty="0"/>
          </a:p>
          <a:p>
            <a:r>
              <a:rPr lang="en-US" baseline="0" dirty="0"/>
              <a:t> </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16</a:t>
            </a:fld>
            <a:endParaRPr lang="en-US"/>
          </a:p>
        </p:txBody>
      </p:sp>
    </p:spTree>
    <p:extLst>
      <p:ext uri="{BB962C8B-B14F-4D97-AF65-F5344CB8AC3E}">
        <p14:creationId xmlns:p14="http://schemas.microsoft.com/office/powerpoint/2010/main" val="20948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data do you use?</a:t>
            </a:r>
          </a:p>
          <a:p>
            <a:r>
              <a:rPr lang="en-US" dirty="0"/>
              <a:t>How do you get data into the right “machine learning” format?</a:t>
            </a:r>
          </a:p>
          <a:p>
            <a:r>
              <a:rPr lang="en-US" dirty="0"/>
              <a:t>How do you know you’re not learning too much or too little?</a:t>
            </a:r>
          </a:p>
          <a:p>
            <a:r>
              <a:rPr lang="en-US" dirty="0"/>
              <a:t>How</a:t>
            </a:r>
            <a:r>
              <a:rPr lang="en-US" baseline="0" dirty="0"/>
              <a:t> do you measure the performance of your learning system?</a:t>
            </a:r>
            <a:endParaRPr lang="en-US" dirty="0"/>
          </a:p>
          <a:p>
            <a:endParaRPr lang="en-US" dirty="0"/>
          </a:p>
          <a:p>
            <a:r>
              <a:rPr lang="en-US" dirty="0"/>
              <a:t>Instead of our old</a:t>
            </a:r>
            <a:r>
              <a:rPr lang="en-US" baseline="0" dirty="0"/>
              <a:t> fashioned data analysis, here’s what we do instead. </a:t>
            </a:r>
          </a:p>
          <a:p>
            <a:endParaRPr lang="en-US" baseline="0" dirty="0"/>
          </a:p>
          <a:p>
            <a:r>
              <a:rPr lang="en-US" baseline="0" dirty="0"/>
              <a:t>A systematic way to answer the question of system performance is to use the concepts of BIAS and VARIANCE.</a:t>
            </a:r>
          </a:p>
          <a:p>
            <a:endParaRPr lang="en-US" baseline="0" dirty="0"/>
          </a:p>
          <a:p>
            <a:r>
              <a:rPr lang="en-US" baseline="0" dirty="0"/>
              <a:t>So what are bias and variance? Only the two most important concepts ever in machine learning!</a:t>
            </a:r>
          </a:p>
          <a:p>
            <a:endParaRPr lang="en-US" baseline="0" dirty="0"/>
          </a:p>
          <a:p>
            <a:r>
              <a:rPr lang="en-US" baseline="0" dirty="0"/>
              <a:t>But first, a look at the data.</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17</a:t>
            </a:fld>
            <a:endParaRPr lang="en-US"/>
          </a:p>
        </p:txBody>
      </p:sp>
    </p:spTree>
    <p:extLst>
      <p:ext uri="{BB962C8B-B14F-4D97-AF65-F5344CB8AC3E}">
        <p14:creationId xmlns:p14="http://schemas.microsoft.com/office/powerpoint/2010/main" val="1874579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ML is a highly</a:t>
            </a:r>
            <a:r>
              <a:rPr lang="en-US" sz="1200" b="0" i="0" u="none" strike="noStrike" kern="1200" baseline="0" dirty="0">
                <a:solidFill>
                  <a:schemeClr val="tx1"/>
                </a:solidFill>
                <a:effectLst/>
                <a:latin typeface="+mn-lt"/>
                <a:ea typeface="+mn-ea"/>
                <a:cs typeface="+mn-cs"/>
              </a:rPr>
              <a:t> theoretical field. But it’s also easy to start doing some practical things in it. So </a:t>
            </a:r>
            <a:r>
              <a:rPr lang="en-US" sz="1200" b="0" i="0" u="none" strike="noStrike" kern="1200" baseline="0" dirty="0" smtClean="0">
                <a:solidFill>
                  <a:schemeClr val="tx1"/>
                </a:solidFill>
                <a:effectLst/>
                <a:latin typeface="+mn-lt"/>
                <a:ea typeface="+mn-ea"/>
                <a:cs typeface="+mn-cs"/>
              </a:rPr>
              <a:t>our </a:t>
            </a:r>
            <a:r>
              <a:rPr lang="en-US" sz="1200" b="0" i="0" u="none" strike="noStrike" kern="1200" baseline="0" dirty="0">
                <a:solidFill>
                  <a:schemeClr val="tx1"/>
                </a:solidFill>
                <a:effectLst/>
                <a:latin typeface="+mn-lt"/>
                <a:ea typeface="+mn-ea"/>
                <a:cs typeface="+mn-cs"/>
              </a:rPr>
              <a:t>approach is going to be the one that Feynman took in QED. To u</a:t>
            </a:r>
            <a:r>
              <a:rPr lang="en-US" sz="1200" b="0" i="0" u="none" strike="noStrike" kern="1200" dirty="0">
                <a:solidFill>
                  <a:schemeClr val="tx1"/>
                </a:solidFill>
                <a:effectLst/>
                <a:latin typeface="+mn-lt"/>
                <a:ea typeface="+mn-ea"/>
                <a:cs typeface="+mn-cs"/>
              </a:rPr>
              <a:t>nderstand what it is to *do* machine </a:t>
            </a:r>
            <a:r>
              <a:rPr lang="en-US" sz="1200" b="0" i="0" u="none" strike="noStrike" kern="1200" baseline="0" dirty="0">
                <a:solidFill>
                  <a:schemeClr val="tx1"/>
                </a:solidFill>
                <a:effectLst/>
                <a:latin typeface="+mn-lt"/>
                <a:ea typeface="+mn-ea"/>
                <a:cs typeface="+mn-cs"/>
              </a:rPr>
              <a:t>machine learning </a:t>
            </a:r>
            <a:r>
              <a:rPr lang="mr-IN" sz="1200" b="0" i="0" u="none" strike="noStrike" kern="1200" baseline="0" dirty="0">
                <a:solidFill>
                  <a:schemeClr val="tx1"/>
                </a:solidFill>
                <a:effectLst/>
                <a:latin typeface="+mn-lt"/>
                <a:ea typeface="+mn-ea"/>
                <a:cs typeface="+mn-cs"/>
              </a:rPr>
              <a:t>–</a:t>
            </a:r>
            <a:r>
              <a:rPr lang="en-US" sz="1200" b="0" i="0" u="none" strike="noStrike" kern="1200" baseline="0" dirty="0">
                <a:solidFill>
                  <a:schemeClr val="tx1"/>
                </a:solidFill>
                <a:effectLst/>
                <a:latin typeface="+mn-lt"/>
                <a:ea typeface="+mn-ea"/>
                <a:cs typeface="+mn-cs"/>
              </a:rPr>
              <a:t> not however the techniques for doing it efficiently.</a:t>
            </a:r>
          </a:p>
          <a:p>
            <a:pPr rtl="0"/>
            <a:endParaRPr lang="en-US" sz="1200" b="0" i="0" u="none" strike="noStrike" kern="1200" baseline="0" dirty="0">
              <a:solidFill>
                <a:schemeClr val="tx1"/>
              </a:solidFill>
              <a:effectLst/>
              <a:latin typeface="+mn-lt"/>
              <a:ea typeface="+mn-ea"/>
              <a:cs typeface="+mn-cs"/>
            </a:endParaRPr>
          </a:p>
          <a:p>
            <a:pPr rtl="0"/>
            <a:r>
              <a:rPr lang="en-US" sz="1200" b="0" i="0" u="none" strike="noStrike" kern="1200" baseline="0" dirty="0">
                <a:solidFill>
                  <a:schemeClr val="tx1"/>
                </a:solidFill>
                <a:effectLst/>
                <a:latin typeface="+mn-lt"/>
                <a:ea typeface="+mn-ea"/>
                <a:cs typeface="+mn-cs"/>
              </a:rPr>
              <a:t>Feynman is the co-creator of Quantum Electrodynamics </a:t>
            </a:r>
            <a:r>
              <a:rPr lang="mr-IN" sz="1200" b="0" i="0" u="none" strike="noStrike" kern="1200" baseline="0" dirty="0">
                <a:solidFill>
                  <a:schemeClr val="tx1"/>
                </a:solidFill>
                <a:effectLst/>
                <a:latin typeface="+mn-lt"/>
                <a:ea typeface="+mn-ea"/>
                <a:cs typeface="+mn-cs"/>
              </a:rPr>
              <a:t>–</a:t>
            </a:r>
            <a:r>
              <a:rPr lang="en-US" sz="1200" b="0" i="0" u="none" strike="noStrike" kern="1200" baseline="0" dirty="0">
                <a:solidFill>
                  <a:schemeClr val="tx1"/>
                </a:solidFill>
                <a:effectLst/>
                <a:latin typeface="+mn-lt"/>
                <a:ea typeface="+mn-ea"/>
                <a:cs typeface="+mn-cs"/>
              </a:rPr>
              <a:t> along with Julian Schwinger and Sin-</a:t>
            </a:r>
            <a:r>
              <a:rPr lang="en-US" sz="1200" b="0" i="0" u="none" strike="noStrike" kern="1200" baseline="0" dirty="0" err="1">
                <a:solidFill>
                  <a:schemeClr val="tx1"/>
                </a:solidFill>
                <a:effectLst/>
                <a:latin typeface="+mn-lt"/>
                <a:ea typeface="+mn-ea"/>
                <a:cs typeface="+mn-cs"/>
              </a:rPr>
              <a:t>Itiro</a:t>
            </a:r>
            <a:r>
              <a:rPr lang="en-US" sz="1200" b="0" i="0" u="none" strike="noStrike" kern="1200" baseline="0" dirty="0">
                <a:solidFill>
                  <a:schemeClr val="tx1"/>
                </a:solidFill>
                <a:effectLst/>
                <a:latin typeface="+mn-lt"/>
                <a:ea typeface="+mn-ea"/>
                <a:cs typeface="+mn-cs"/>
              </a:rPr>
              <a:t> </a:t>
            </a:r>
            <a:r>
              <a:rPr lang="en-US" sz="1200" b="0" i="0" u="none" strike="noStrike" kern="1200" baseline="0" dirty="0" err="1">
                <a:solidFill>
                  <a:schemeClr val="tx1"/>
                </a:solidFill>
                <a:effectLst/>
                <a:latin typeface="+mn-lt"/>
                <a:ea typeface="+mn-ea"/>
                <a:cs typeface="+mn-cs"/>
              </a:rPr>
              <a:t>Tomanga</a:t>
            </a:r>
            <a:r>
              <a:rPr lang="en-US" sz="1200" b="0" i="0" u="none" strike="noStrike" kern="1200" baseline="0" dirty="0">
                <a:solidFill>
                  <a:schemeClr val="tx1"/>
                </a:solidFill>
                <a:effectLst/>
                <a:latin typeface="+mn-lt"/>
                <a:ea typeface="+mn-ea"/>
                <a:cs typeface="+mn-cs"/>
              </a:rPr>
              <a:t>. QED alters Maxwell’s laws of electricity and magnetism to accord with the laws of quantum mechanics. So it explains everything </a:t>
            </a:r>
            <a:r>
              <a:rPr lang="en-US" sz="1200" b="0" i="1" u="none" strike="noStrike" kern="1200" baseline="0" dirty="0">
                <a:solidFill>
                  <a:schemeClr val="tx1"/>
                </a:solidFill>
                <a:effectLst/>
                <a:latin typeface="+mn-lt"/>
                <a:ea typeface="+mn-ea"/>
                <a:cs typeface="+mn-cs"/>
              </a:rPr>
              <a:t>but</a:t>
            </a:r>
            <a:r>
              <a:rPr lang="en-US" sz="1200" b="0" i="0" u="none" strike="noStrike" kern="1200" baseline="0" dirty="0">
                <a:solidFill>
                  <a:schemeClr val="tx1"/>
                </a:solidFill>
                <a:effectLst/>
                <a:latin typeface="+mn-lt"/>
                <a:ea typeface="+mn-ea"/>
                <a:cs typeface="+mn-cs"/>
              </a:rPr>
              <a:t> gravity and sub-nuclear physics.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"To understand </a:t>
            </a:r>
            <a:r>
              <a:rPr lang="en-US" sz="1200" b="0" i="1" u="none" strike="noStrike" kern="1200" dirty="0">
                <a:solidFill>
                  <a:schemeClr val="tx1"/>
                </a:solidFill>
                <a:effectLst/>
                <a:latin typeface="+mn-lt"/>
                <a:ea typeface="+mn-ea"/>
                <a:cs typeface="+mn-cs"/>
              </a:rPr>
              <a:t>how</a:t>
            </a:r>
            <a:r>
              <a:rPr lang="en-US" sz="1200" b="0" i="0" u="none" strike="noStrike" kern="1200" dirty="0">
                <a:solidFill>
                  <a:schemeClr val="tx1"/>
                </a:solidFill>
                <a:effectLst/>
                <a:latin typeface="+mn-lt"/>
                <a:ea typeface="+mn-ea"/>
                <a:cs typeface="+mn-cs"/>
              </a:rPr>
              <a:t> subtraction works -- as long as you don't have to actually carry it out -- is really not so difficult. That's my position</a:t>
            </a:r>
            <a:r>
              <a:rPr lang="en-US" sz="1200" b="1" i="0" u="none" strike="noStrike" kern="1200" dirty="0">
                <a:solidFill>
                  <a:schemeClr val="tx1"/>
                </a:solidFill>
                <a:effectLst/>
                <a:latin typeface="+mn-lt"/>
                <a:ea typeface="+mn-ea"/>
                <a:cs typeface="+mn-cs"/>
              </a:rPr>
              <a:t>: I'm going to explain to you what the physicists are </a:t>
            </a:r>
            <a:r>
              <a:rPr lang="en-US" sz="1200" b="1" i="1" u="none" strike="noStrike" kern="1200" dirty="0">
                <a:solidFill>
                  <a:schemeClr val="tx1"/>
                </a:solidFill>
                <a:effectLst/>
                <a:latin typeface="+mn-lt"/>
                <a:ea typeface="+mn-ea"/>
                <a:cs typeface="+mn-cs"/>
              </a:rPr>
              <a:t>doing</a:t>
            </a:r>
            <a:r>
              <a:rPr lang="en-US" sz="1200" b="1" i="0" u="none" strike="noStrike" kern="1200" dirty="0">
                <a:solidFill>
                  <a:schemeClr val="tx1"/>
                </a:solidFill>
                <a:effectLst/>
                <a:latin typeface="+mn-lt"/>
                <a:ea typeface="+mn-ea"/>
                <a:cs typeface="+mn-cs"/>
              </a:rPr>
              <a:t> when they are predicting how Nature will behave, but I'm not going to teach you any tricks so you can do it </a:t>
            </a:r>
            <a:r>
              <a:rPr lang="en-US" sz="1200" b="1" i="1" u="none" strike="noStrike" kern="1200" dirty="0">
                <a:solidFill>
                  <a:schemeClr val="tx1"/>
                </a:solidFill>
                <a:effectLst/>
                <a:latin typeface="+mn-lt"/>
                <a:ea typeface="+mn-ea"/>
                <a:cs typeface="+mn-cs"/>
              </a:rPr>
              <a:t>efficiently</a:t>
            </a:r>
            <a:r>
              <a:rPr lang="en-US" sz="1200" b="1"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You will discover that in order to make any reasonable predictions with this new scheme of quantum electrodynamics, you would have to make an awful lot of little arrows on a piece of paper. </a:t>
            </a:r>
            <a:r>
              <a:rPr lang="en-US" sz="1200" b="1" i="0" u="none" strike="noStrike" kern="1200" dirty="0">
                <a:solidFill>
                  <a:schemeClr val="tx1"/>
                </a:solidFill>
                <a:effectLst/>
                <a:latin typeface="+mn-lt"/>
                <a:ea typeface="+mn-ea"/>
                <a:cs typeface="+mn-cs"/>
              </a:rPr>
              <a:t>It takes seven years -- four undergraduate and three graduate -- to train our physics students to do that in a tricky, efficient way. That's where we are going to skip seven years of education in physics: By explaining quantum electrodynamics to you in terms of what we are </a:t>
            </a:r>
            <a:r>
              <a:rPr lang="en-US" sz="1200" b="1" i="1" u="none" strike="noStrike" kern="1200" dirty="0">
                <a:solidFill>
                  <a:schemeClr val="tx1"/>
                </a:solidFill>
                <a:effectLst/>
                <a:latin typeface="+mn-lt"/>
                <a:ea typeface="+mn-ea"/>
                <a:cs typeface="+mn-cs"/>
              </a:rPr>
              <a:t>really doing, </a:t>
            </a:r>
            <a:r>
              <a:rPr lang="en-US" sz="1200" b="1" i="0" u="none" strike="noStrike" kern="1200" dirty="0">
                <a:solidFill>
                  <a:schemeClr val="tx1"/>
                </a:solidFill>
                <a:effectLst/>
                <a:latin typeface="+mn-lt"/>
                <a:ea typeface="+mn-ea"/>
                <a:cs typeface="+mn-cs"/>
              </a:rPr>
              <a:t>I hope you will be able to understand it better than do some of the students!" </a:t>
            </a:r>
            <a:r>
              <a:rPr lang="en-US" sz="1200" b="0" i="0" u="none" strike="noStrike" kern="1200" dirty="0">
                <a:solidFill>
                  <a:schemeClr val="tx1"/>
                </a:solidFill>
                <a:effectLst/>
                <a:latin typeface="+mn-lt"/>
                <a:ea typeface="+mn-ea"/>
                <a:cs typeface="+mn-cs"/>
              </a:rPr>
              <a:t>(page 12, Feynman, QED)</a:t>
            </a:r>
            <a:endParaRPr lang="en-US" b="0" dirty="0">
              <a:effectLst/>
            </a:endParaRPr>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2</a:t>
            </a:fld>
            <a:endParaRPr lang="en-US"/>
          </a:p>
        </p:txBody>
      </p:sp>
    </p:spTree>
    <p:extLst>
      <p:ext uri="{BB962C8B-B14F-4D97-AF65-F5344CB8AC3E}">
        <p14:creationId xmlns:p14="http://schemas.microsoft.com/office/powerpoint/2010/main" val="1505453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Valentina</a:t>
            </a:r>
            <a:r>
              <a:rPr lang="en-US" baseline="0" dirty="0"/>
              <a:t> Tereshkova with the pre-launch team. </a:t>
            </a:r>
            <a:r>
              <a:rPr lang="en-US" baseline="0" dirty="0" err="1"/>
              <a:t>Vostok</a:t>
            </a:r>
            <a:r>
              <a:rPr lang="en-US" baseline="0" dirty="0"/>
              <a:t> 6, June16 </a:t>
            </a:r>
            <a:r>
              <a:rPr lang="mr-IN" baseline="0" dirty="0"/>
              <a:t>–</a:t>
            </a:r>
            <a:r>
              <a:rPr lang="en-US" baseline="0" dirty="0"/>
              <a:t> 19, 1963.</a:t>
            </a:r>
          </a:p>
          <a:p>
            <a:endParaRPr lang="en-US" baseline="0" dirty="0"/>
          </a:p>
          <a:p>
            <a:r>
              <a:rPr lang="en-US" baseline="0" dirty="0"/>
              <a:t>When you’re on a team where you depend on other people knowing things you don’t, you have to be able to work productively with them. You don’t know everything; they don’t know everything. But together you become more than the sum of the parts.</a:t>
            </a:r>
          </a:p>
          <a:p>
            <a:endParaRPr lang="en-US" baseline="0" dirty="0"/>
          </a:p>
          <a:p>
            <a:r>
              <a:rPr lang="en-US" baseline="0" dirty="0"/>
              <a:t>So the second thing about the approach is to give you enough information to get started, learn more and understand it well enough so you can interact productively with your quant team. </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3</a:t>
            </a:fld>
            <a:endParaRPr lang="en-US"/>
          </a:p>
        </p:txBody>
      </p:sp>
    </p:spTree>
    <p:extLst>
      <p:ext uri="{BB962C8B-B14F-4D97-AF65-F5344CB8AC3E}">
        <p14:creationId xmlns:p14="http://schemas.microsoft.com/office/powerpoint/2010/main" val="2006051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just reframing the results but framing</a:t>
            </a:r>
            <a:r>
              <a:rPr lang="en-US" baseline="0" dirty="0"/>
              <a:t> the problem correctly too.</a:t>
            </a:r>
          </a:p>
          <a:p>
            <a:r>
              <a:rPr lang="en-US" baseline="0" dirty="0"/>
              <a:t>E.g. how to take EMBERS data and connect it to business disruption?</a:t>
            </a:r>
          </a:p>
          <a:p>
            <a:r>
              <a:rPr lang="en-US" baseline="0" dirty="0"/>
              <a:t>How to take make, model, and year and predict the used-car’s price?</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5</a:t>
            </a:fld>
            <a:endParaRPr lang="en-US"/>
          </a:p>
        </p:txBody>
      </p:sp>
    </p:spTree>
    <p:extLst>
      <p:ext uri="{BB962C8B-B14F-4D97-AF65-F5344CB8AC3E}">
        <p14:creationId xmlns:p14="http://schemas.microsoft.com/office/powerpoint/2010/main" val="1173387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a:t>
            </a:r>
            <a:r>
              <a:rPr lang="en-US" baseline="0" dirty="0"/>
              <a:t> are lots of cool applications of machine learning in pretty much every industry. </a:t>
            </a:r>
            <a:r>
              <a:rPr lang="en-US" dirty="0"/>
              <a:t>What</a:t>
            </a:r>
            <a:r>
              <a:rPr lang="en-US" baseline="0" dirty="0"/>
              <a:t> ties these things together?</a:t>
            </a:r>
          </a:p>
          <a:p>
            <a:endParaRPr lang="en-US" baseline="0" dirty="0"/>
          </a:p>
          <a:p>
            <a:r>
              <a:rPr lang="en-US" baseline="0" dirty="0"/>
              <a:t>Frank Chen’s Frame for what you can do with AI (or what will happen when the following things become doable?)</a:t>
            </a:r>
          </a:p>
          <a:p>
            <a:pPr marL="228600" indent="-228600">
              <a:buAutoNum type="arabicParenR"/>
            </a:pPr>
            <a:r>
              <a:rPr lang="en-US" baseline="0" dirty="0"/>
              <a:t>Move things from point A to point B without human intervention.</a:t>
            </a:r>
          </a:p>
          <a:p>
            <a:pPr marL="228600" indent="-228600">
              <a:buAutoNum type="arabicParenR"/>
            </a:pPr>
            <a:r>
              <a:rPr lang="en-US" baseline="0" dirty="0"/>
              <a:t>See and understand the world.</a:t>
            </a:r>
          </a:p>
          <a:p>
            <a:pPr marL="228600" indent="-228600">
              <a:buAutoNum type="arabicParenR"/>
            </a:pPr>
            <a:r>
              <a:rPr lang="en-US" baseline="0" dirty="0"/>
              <a:t>Create content</a:t>
            </a:r>
          </a:p>
          <a:p>
            <a:pPr marL="228600" indent="-228600">
              <a:buAutoNum type="arabicParenR"/>
            </a:pPr>
            <a:r>
              <a:rPr lang="en-US" baseline="0" dirty="0"/>
              <a:t>Predict the future</a:t>
            </a:r>
          </a:p>
          <a:p>
            <a:pPr marL="228600" indent="-228600">
              <a:buAutoNum type="arabicParenR"/>
            </a:pPr>
            <a:r>
              <a:rPr lang="en-US" baseline="0" dirty="0"/>
              <a:t>Automatically optimize complex systems</a:t>
            </a:r>
          </a:p>
          <a:p>
            <a:pPr marL="228600" indent="-228600">
              <a:buAutoNum type="arabicParenR"/>
            </a:pPr>
            <a:r>
              <a:rPr lang="en-US" baseline="0" dirty="0"/>
              <a:t>Understand language.</a:t>
            </a:r>
          </a:p>
          <a:p>
            <a:endParaRPr lang="en-US" baseline="0" dirty="0"/>
          </a:p>
          <a:p>
            <a:r>
              <a:rPr lang="en-US" baseline="0" dirty="0"/>
              <a:t>Lots of data, lots of computational power, and </a:t>
            </a:r>
            <a:r>
              <a:rPr lang="mr-IN" baseline="0" dirty="0"/>
              <a:t>…</a:t>
            </a:r>
            <a:r>
              <a:rPr lang="en-US" baseline="0" dirty="0"/>
              <a:t>  and what?</a:t>
            </a:r>
          </a:p>
          <a:p>
            <a:endParaRPr lang="en-US" baseline="0" dirty="0"/>
          </a:p>
        </p:txBody>
      </p:sp>
      <p:sp>
        <p:nvSpPr>
          <p:cNvPr id="4" name="Slide Number Placeholder 3"/>
          <p:cNvSpPr>
            <a:spLocks noGrp="1"/>
          </p:cNvSpPr>
          <p:nvPr>
            <p:ph type="sldNum" sz="quarter" idx="10"/>
          </p:nvPr>
        </p:nvSpPr>
        <p:spPr/>
        <p:txBody>
          <a:bodyPr/>
          <a:lstStyle/>
          <a:p>
            <a:fld id="{4B45ED5A-BFD4-B94D-85DF-5549A5AF1988}" type="slidenum">
              <a:rPr lang="en-US" smtClean="0"/>
              <a:t>6</a:t>
            </a:fld>
            <a:endParaRPr lang="en-US"/>
          </a:p>
        </p:txBody>
      </p:sp>
    </p:spTree>
    <p:extLst>
      <p:ext uri="{BB962C8B-B14F-4D97-AF65-F5344CB8AC3E}">
        <p14:creationId xmlns:p14="http://schemas.microsoft.com/office/powerpoint/2010/main" val="1783475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Clippy</a:t>
            </a:r>
            <a:r>
              <a:rPr lang="en-US" baseline="0" dirty="0"/>
              <a:t> worked (or mostly didn’t work) because he(?) memorized a lot of rules.</a:t>
            </a:r>
          </a:p>
          <a:p>
            <a:endParaRPr lang="en-US" baseline="0" dirty="0"/>
          </a:p>
          <a:p>
            <a:r>
              <a:rPr lang="mr-IN" dirty="0"/>
              <a:t>…</a:t>
            </a:r>
            <a:r>
              <a:rPr lang="en-US" baseline="0" dirty="0"/>
              <a:t>In the old days (10 years ago?) we used to do these things (or try to do them) by writing down an elaborate set of rules. But rules are a lot of work and very fragile. Lots of exceptions, lots of knowledge is needed to keep them up.</a:t>
            </a:r>
          </a:p>
          <a:p>
            <a:endParaRPr lang="en-US" baseline="0" dirty="0"/>
          </a:p>
          <a:p>
            <a:r>
              <a:rPr lang="en-US" baseline="0" dirty="0"/>
              <a:t>But now we do it a different way. We’ve given up on rules. To learn something without explicitly learning the rules </a:t>
            </a:r>
            <a:r>
              <a:rPr lang="mr-IN" baseline="0" dirty="0"/>
              <a:t>–</a:t>
            </a:r>
            <a:r>
              <a:rPr lang="en-US" baseline="0" dirty="0"/>
              <a:t> that’s the domain of machine learning.</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7</a:t>
            </a:fld>
            <a:endParaRPr lang="en-US"/>
          </a:p>
        </p:txBody>
      </p:sp>
    </p:spTree>
    <p:extLst>
      <p:ext uri="{BB962C8B-B14F-4D97-AF65-F5344CB8AC3E}">
        <p14:creationId xmlns:p14="http://schemas.microsoft.com/office/powerpoint/2010/main" val="424639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a:ln/>
        </p:spPr>
      </p:sp>
      <p:sp>
        <p:nvSpPr>
          <p:cNvPr id="266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t> </a:t>
            </a:r>
          </a:p>
        </p:txBody>
      </p:sp>
    </p:spTree>
    <p:extLst>
      <p:ext uri="{BB962C8B-B14F-4D97-AF65-F5344CB8AC3E}">
        <p14:creationId xmlns:p14="http://schemas.microsoft.com/office/powerpoint/2010/main" val="1606351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holy grails of machine learning is to automate more and more of the feature engineering process.” (</a:t>
            </a:r>
            <a:r>
              <a:rPr lang="en-US" dirty="0" err="1"/>
              <a:t>Domingos</a:t>
            </a:r>
            <a:r>
              <a:rPr lang="en-US" dirty="0"/>
              <a:t>,</a:t>
            </a:r>
            <a:r>
              <a:rPr lang="en-US" baseline="0" dirty="0"/>
              <a:t> p.6)</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9</a:t>
            </a:fld>
            <a:endParaRPr lang="en-US"/>
          </a:p>
        </p:txBody>
      </p:sp>
    </p:spTree>
    <p:extLst>
      <p:ext uri="{BB962C8B-B14F-4D97-AF65-F5344CB8AC3E}">
        <p14:creationId xmlns:p14="http://schemas.microsoft.com/office/powerpoint/2010/main" val="1532036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components</a:t>
            </a:r>
            <a:r>
              <a:rPr lang="en-US" baseline="0" dirty="0"/>
              <a:t> of intelligence.</a:t>
            </a:r>
          </a:p>
          <a:p>
            <a:r>
              <a:rPr lang="en-US" dirty="0"/>
              <a:t>Situations where</a:t>
            </a:r>
            <a:r>
              <a:rPr lang="en-US" baseline="0" dirty="0"/>
              <a:t> you c</a:t>
            </a:r>
            <a:r>
              <a:rPr lang="en-US" dirty="0"/>
              <a:t>an’t specify the</a:t>
            </a:r>
            <a:r>
              <a:rPr lang="en-US" baseline="0" dirty="0"/>
              <a:t> rules explicitly.</a:t>
            </a:r>
          </a:p>
          <a:p>
            <a:r>
              <a:rPr lang="en-US" baseline="0" dirty="0"/>
              <a:t>Knowing that, knowing how, and knowing why.</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14</a:t>
            </a:fld>
            <a:endParaRPr lang="en-US"/>
          </a:p>
        </p:txBody>
      </p:sp>
    </p:spTree>
    <p:extLst>
      <p:ext uri="{BB962C8B-B14F-4D97-AF65-F5344CB8AC3E}">
        <p14:creationId xmlns:p14="http://schemas.microsoft.com/office/powerpoint/2010/main" val="340637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BDF68E2-58F2-4D09-BE8B-E3BD06533059}" type="datetimeFigureOut">
              <a:rPr lang="en-US" smtClean="0"/>
              <a:t>8/7/17</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4FAB73BC-B049-4115-A692-8D63A059BFB8}" type="slidenum">
              <a:rPr lang="en-US" smtClean="0"/>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8/7/17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8/7/17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8/7/17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20EBB0C4-6273-4C6E-B9BD-2EDC30F1CD52}" type="datetimeFigureOut">
              <a:rPr lang="en-US" smtClean="0"/>
              <a:t>8/7/17</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4FAB73BC-B049-4115-A692-8D63A059BFB8}" type="slidenum">
              <a:rPr lang="en-US" smtClean="0"/>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8/7/17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8/7/17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8/7/17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t>8/7/17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32ABBEA6-7C60-4B02-AE87-00D78D8422AF}" type="datetimeFigureOut">
              <a:rPr lang="en-US" smtClean="0"/>
              <a:t>8/7/17</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4FAB73BC-B049-4115-A692-8D63A059BFB8}"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C9CAD897-D46E-4AD2-BD9B-49DD3E640873}" type="datetimeFigureOut">
              <a:rPr lang="en-US" smtClean="0"/>
              <a:t>8/7/17</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4FAB73BC-B049-4115-A692-8D63A059BFB8}"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6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98624D31-43A5-475A-80CF-332C9F6DCF35}" type="datetimeFigureOut">
              <a:rPr lang="en-US" smtClean="0"/>
              <a:t>8/7/17</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4FAB73BC-B049-4115-A692-8D63A059BFB8}"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40976703"/>
      </p:ext>
    </p:extLst>
  </p:cSld>
  <p:clrMap bg1="dk1" tx1="lt1" bg2="dk2" tx2="lt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tiff"/></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jpeg"/><Relationship Id="rId5" Type="http://schemas.openxmlformats.org/officeDocument/2006/relationships/image" Target="../media/image18.png"/><Relationship Id="rId6" Type="http://schemas.openxmlformats.org/officeDocument/2006/relationships/image" Target="../media/image19.jpeg"/><Relationship Id="rId7" Type="http://schemas.openxmlformats.org/officeDocument/2006/relationships/image" Target="../media/image20.png"/><Relationship Id="rId8" Type="http://schemas.openxmlformats.org/officeDocument/2006/relationships/image" Target="../media/image21.jpeg"/><Relationship Id="rId9" Type="http://schemas.openxmlformats.org/officeDocument/2006/relationships/image" Target="../media/image22.jpe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tiff"/><Relationship Id="rId4" Type="http://schemas.openxmlformats.org/officeDocument/2006/relationships/image" Target="../media/image24.tiff"/><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4.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5.tiff"/></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jpe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a:t>
            </a:r>
            <a:endParaRPr lang="en-US" dirty="0"/>
          </a:p>
        </p:txBody>
      </p:sp>
      <p:sp>
        <p:nvSpPr>
          <p:cNvPr id="3" name="Subtitle 2"/>
          <p:cNvSpPr>
            <a:spLocks noGrp="1"/>
          </p:cNvSpPr>
          <p:nvPr>
            <p:ph type="subTitle" idx="1"/>
          </p:nvPr>
        </p:nvSpPr>
        <p:spPr/>
        <p:txBody>
          <a:bodyPr/>
          <a:lstStyle/>
          <a:p>
            <a:r>
              <a:rPr lang="en-US" dirty="0" smtClean="0"/>
              <a:t>MGMT E5072, Fall 2017</a:t>
            </a:r>
            <a:endParaRPr lang="en-US" dirty="0"/>
          </a:p>
        </p:txBody>
      </p:sp>
    </p:spTree>
    <p:extLst>
      <p:ext uri="{BB962C8B-B14F-4D97-AF65-F5344CB8AC3E}">
        <p14:creationId xmlns:p14="http://schemas.microsoft.com/office/powerpoint/2010/main" val="6926208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53811" y="0"/>
            <a:ext cx="4684378" cy="6858000"/>
          </a:xfrm>
          <a:prstGeom prst="rect">
            <a:avLst/>
          </a:prstGeom>
        </p:spPr>
      </p:pic>
      <p:sp>
        <p:nvSpPr>
          <p:cNvPr id="3" name="TextBox 2"/>
          <p:cNvSpPr txBox="1"/>
          <p:nvPr/>
        </p:nvSpPr>
        <p:spPr>
          <a:xfrm>
            <a:off x="8519577" y="6395785"/>
            <a:ext cx="2243903" cy="246221"/>
          </a:xfrm>
          <a:prstGeom prst="rect">
            <a:avLst/>
          </a:prstGeom>
          <a:noFill/>
        </p:spPr>
        <p:txBody>
          <a:bodyPr wrap="square" rtlCol="0">
            <a:spAutoFit/>
          </a:bodyPr>
          <a:lstStyle/>
          <a:p>
            <a:r>
              <a:rPr lang="en-US" sz="1000" dirty="0"/>
              <a:t>Source</a:t>
            </a:r>
            <a:r>
              <a:rPr lang="en-US" sz="1000"/>
              <a:t>: McKinsey Quarterly, July 2016</a:t>
            </a:r>
            <a:endParaRPr lang="en-US" sz="1000" dirty="0"/>
          </a:p>
        </p:txBody>
      </p:sp>
    </p:spTree>
    <p:extLst>
      <p:ext uri="{BB962C8B-B14F-4D97-AF65-F5344CB8AC3E}">
        <p14:creationId xmlns:p14="http://schemas.microsoft.com/office/powerpoint/2010/main" val="175490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4886" y="1026724"/>
            <a:ext cx="10811755" cy="4936754"/>
          </a:xfrm>
          <a:prstGeom prst="rect">
            <a:avLst/>
          </a:prstGeom>
        </p:spPr>
      </p:pic>
    </p:spTree>
    <p:extLst>
      <p:ext uri="{BB962C8B-B14F-4D97-AF65-F5344CB8AC3E}">
        <p14:creationId xmlns:p14="http://schemas.microsoft.com/office/powerpoint/2010/main" val="898294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07067" y="1012954"/>
            <a:ext cx="9736666" cy="3539430"/>
          </a:xfrm>
          <a:prstGeom prst="rect">
            <a:avLst/>
          </a:prstGeom>
        </p:spPr>
        <p:txBody>
          <a:bodyPr wrap="square">
            <a:spAutoFit/>
          </a:bodyPr>
          <a:lstStyle/>
          <a:p>
            <a:r>
              <a:rPr lang="en-US" sz="2800" dirty="0"/>
              <a:t>“I must study politics and war that my sons may have liberty to study mathematics and philosophy. My sons ought to study mathematics and philosophy, geography, natural history, naval architecture, navigation, commerce, and agriculture, in order to give their children a right to study painting, poetry, music, architecture, statuary, tapestry, and porcelain.”</a:t>
            </a:r>
          </a:p>
          <a:p>
            <a:endParaRPr lang="en-US" sz="2800" dirty="0"/>
          </a:p>
          <a:p>
            <a:r>
              <a:rPr lang="en-US" sz="2800" dirty="0"/>
              <a:t>-- John Adams, 1780</a:t>
            </a:r>
          </a:p>
        </p:txBody>
      </p:sp>
    </p:spTree>
    <p:extLst>
      <p:ext uri="{BB962C8B-B14F-4D97-AF65-F5344CB8AC3E}">
        <p14:creationId xmlns:p14="http://schemas.microsoft.com/office/powerpoint/2010/main" val="195580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4887" y="1342332"/>
            <a:ext cx="10595114" cy="4202245"/>
          </a:xfrm>
          <a:prstGeom prst="rect">
            <a:avLst/>
          </a:prstGeom>
        </p:spPr>
      </p:pic>
      <p:sp>
        <p:nvSpPr>
          <p:cNvPr id="3" name="TextBox 2"/>
          <p:cNvSpPr txBox="1"/>
          <p:nvPr/>
        </p:nvSpPr>
        <p:spPr>
          <a:xfrm>
            <a:off x="9409575" y="6051377"/>
            <a:ext cx="2020425" cy="276999"/>
          </a:xfrm>
          <a:prstGeom prst="rect">
            <a:avLst/>
          </a:prstGeom>
          <a:noFill/>
        </p:spPr>
        <p:txBody>
          <a:bodyPr wrap="none" rtlCol="0">
            <a:spAutoFit/>
          </a:bodyPr>
          <a:lstStyle/>
          <a:p>
            <a:r>
              <a:rPr lang="en-US" sz="1200" dirty="0"/>
              <a:t>Source: </a:t>
            </a:r>
            <a:r>
              <a:rPr lang="en-US" sz="1200" dirty="0" err="1"/>
              <a:t>www.cbinsights.com</a:t>
            </a:r>
            <a:endParaRPr lang="en-US" sz="1200" dirty="0"/>
          </a:p>
        </p:txBody>
      </p:sp>
    </p:spTree>
    <p:extLst>
      <p:ext uri="{BB962C8B-B14F-4D97-AF65-F5344CB8AC3E}">
        <p14:creationId xmlns:p14="http://schemas.microsoft.com/office/powerpoint/2010/main" val="1916640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96885" y="807260"/>
            <a:ext cx="9392485" cy="4862224"/>
            <a:chOff x="762000" y="807260"/>
            <a:chExt cx="9392485" cy="4862224"/>
          </a:xfrm>
        </p:grpSpPr>
        <p:grpSp>
          <p:nvGrpSpPr>
            <p:cNvPr id="24" name="Group 23"/>
            <p:cNvGrpSpPr/>
            <p:nvPr/>
          </p:nvGrpSpPr>
          <p:grpSpPr>
            <a:xfrm>
              <a:off x="5047495" y="812023"/>
              <a:ext cx="1925638" cy="1927225"/>
              <a:chOff x="8294370" y="1474153"/>
              <a:chExt cx="1925638" cy="1927225"/>
            </a:xfrm>
          </p:grpSpPr>
          <p:pic>
            <p:nvPicPr>
              <p:cNvPr id="21" name="Picture 5"/>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307070" y="3018790"/>
                <a:ext cx="1811338" cy="38258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2" name="Oval 61"/>
              <p:cNvSpPr>
                <a:spLocks noChangeArrowheads="1"/>
              </p:cNvSpPr>
              <p:nvPr/>
            </p:nvSpPr>
            <p:spPr bwMode="auto">
              <a:xfrm>
                <a:off x="8515033" y="1707515"/>
                <a:ext cx="1449387" cy="1449388"/>
              </a:xfrm>
              <a:prstGeom prst="ellipse">
                <a:avLst/>
              </a:prstGeom>
              <a:blipFill dpi="0" rotWithShape="1">
                <a:blip r:embed="rId4" cstate="screen">
                  <a:extLst>
                    <a:ext uri="{28A0092B-C50C-407E-A947-70E740481C1C}">
                      <a14:useLocalDpi xmlns:a14="http://schemas.microsoft.com/office/drawing/2010/main"/>
                    </a:ext>
                  </a:extLst>
                </a:blip>
                <a:srcRect/>
                <a:stretch>
                  <a:fillRect/>
                </a:stretch>
              </a:blip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23" name="Picture 69" descr="FotoIcon dark"/>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294370" y="1474153"/>
                <a:ext cx="1925638" cy="19256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p:cNvGrpSpPr/>
            <p:nvPr/>
          </p:nvGrpSpPr>
          <p:grpSpPr>
            <a:xfrm>
              <a:off x="3420851" y="828693"/>
              <a:ext cx="1941512" cy="1914525"/>
              <a:chOff x="6069013" y="3879498"/>
              <a:chExt cx="1941512" cy="1914525"/>
            </a:xfrm>
          </p:grpSpPr>
          <p:sp>
            <p:nvSpPr>
              <p:cNvPr id="25" name="Oval 43"/>
              <p:cNvSpPr>
                <a:spLocks noChangeArrowheads="1"/>
              </p:cNvSpPr>
              <p:nvPr/>
            </p:nvSpPr>
            <p:spPr bwMode="auto">
              <a:xfrm>
                <a:off x="6321425" y="4101748"/>
                <a:ext cx="1449388" cy="1449387"/>
              </a:xfrm>
              <a:prstGeom prst="ellipse">
                <a:avLst/>
              </a:prstGeom>
              <a:blipFill dpi="0" rotWithShape="1">
                <a:blip r:embed="rId6" cstate="screen">
                  <a:extLst>
                    <a:ext uri="{28A0092B-C50C-407E-A947-70E740481C1C}">
                      <a14:useLocalDpi xmlns:a14="http://schemas.microsoft.com/office/drawing/2010/main"/>
                    </a:ext>
                  </a:extLst>
                </a:blip>
                <a:srcRect/>
                <a:stretch>
                  <a:fillRect/>
                </a:stretch>
              </a:blip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26" name="Picture 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69013" y="5373335"/>
                <a:ext cx="1811337" cy="38258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8" name="Picture 32" descr="FotoIcon2"/>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096000" y="3879498"/>
                <a:ext cx="1914525" cy="19145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8228847" y="807260"/>
              <a:ext cx="1925638" cy="1925637"/>
              <a:chOff x="5146675" y="1227138"/>
              <a:chExt cx="1925638" cy="1925637"/>
            </a:xfrm>
          </p:grpSpPr>
          <p:sp>
            <p:nvSpPr>
              <p:cNvPr id="30" name="Oval 38" descr="1105341_X"/>
              <p:cNvSpPr>
                <a:spLocks noChangeArrowheads="1"/>
              </p:cNvSpPr>
              <p:nvPr/>
            </p:nvSpPr>
            <p:spPr bwMode="auto">
              <a:xfrm>
                <a:off x="5381625" y="1458913"/>
                <a:ext cx="1449388" cy="1449387"/>
              </a:xfrm>
              <a:prstGeom prst="ellipse">
                <a:avLst/>
              </a:prstGeom>
              <a:blipFill dpi="0" rotWithShape="1">
                <a:blip r:embed="rId8" cstate="screen">
                  <a:extLst>
                    <a:ext uri="{28A0092B-C50C-407E-A947-70E740481C1C}">
                      <a14:useLocalDpi xmlns:a14="http://schemas.microsoft.com/office/drawing/2010/main"/>
                    </a:ext>
                  </a:extLst>
                </a:blip>
                <a:srcRect/>
                <a:stretch>
                  <a:fillRect/>
                </a:stretch>
              </a:blip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1" name="Picture 5"/>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216525" y="2740025"/>
                <a:ext cx="1811338" cy="38258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33" name="Picture 29" descr="FotoIcon dark"/>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146675" y="1227138"/>
                <a:ext cx="1925638" cy="19256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p:cNvGrpSpPr/>
            <p:nvPr/>
          </p:nvGrpSpPr>
          <p:grpSpPr>
            <a:xfrm>
              <a:off x="6644521" y="821548"/>
              <a:ext cx="1914525" cy="1916112"/>
              <a:chOff x="6888163" y="3424238"/>
              <a:chExt cx="1914525" cy="1916112"/>
            </a:xfrm>
          </p:grpSpPr>
          <p:pic>
            <p:nvPicPr>
              <p:cNvPr id="35"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927850" y="4957763"/>
                <a:ext cx="1811338" cy="382587"/>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7" name="Oval 67" descr="Bild67"/>
              <p:cNvSpPr>
                <a:spLocks noChangeArrowheads="1"/>
              </p:cNvSpPr>
              <p:nvPr/>
            </p:nvSpPr>
            <p:spPr bwMode="auto">
              <a:xfrm>
                <a:off x="7108825" y="3654425"/>
                <a:ext cx="1449388" cy="1449388"/>
              </a:xfrm>
              <a:prstGeom prst="ellipse">
                <a:avLst/>
              </a:prstGeom>
              <a:blipFill dpi="0" rotWithShape="1">
                <a:blip r:embed="rId9" cstate="screen">
                  <a:extLst>
                    <a:ext uri="{28A0092B-C50C-407E-A947-70E740481C1C}">
                      <a14:useLocalDpi xmlns:a14="http://schemas.microsoft.com/office/drawing/2010/main"/>
                    </a:ext>
                  </a:extLst>
                </a:blip>
                <a:srcRect/>
                <a:stretch>
                  <a:fillRect/>
                </a:stretch>
              </a:blip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8" name="Picture 78" descr="FotoIcon2"/>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888163" y="3424238"/>
                <a:ext cx="1914525" cy="1914525"/>
              </a:xfrm>
              <a:prstGeom prst="rect">
                <a:avLst/>
              </a:prstGeom>
              <a:noFill/>
              <a:extLst>
                <a:ext uri="{909E8E84-426E-40DD-AFC4-6F175D3DCCD1}">
                  <a14:hiddenFill xmlns:a14="http://schemas.microsoft.com/office/drawing/2010/main">
                    <a:solidFill>
                      <a:srgbClr val="FFFFFF"/>
                    </a:solidFill>
                  </a14:hiddenFill>
                </a:ext>
              </a:extLst>
            </p:spPr>
          </p:pic>
        </p:grpSp>
        <p:sp>
          <p:nvSpPr>
            <p:cNvPr id="40" name="TextBox 39"/>
            <p:cNvSpPr txBox="1"/>
            <p:nvPr/>
          </p:nvSpPr>
          <p:spPr>
            <a:xfrm>
              <a:off x="3795405" y="2596136"/>
              <a:ext cx="1215076" cy="369332"/>
            </a:xfrm>
            <a:prstGeom prst="rect">
              <a:avLst/>
            </a:prstGeom>
            <a:noFill/>
          </p:spPr>
          <p:txBody>
            <a:bodyPr wrap="none" rtlCol="0">
              <a:spAutoFit/>
            </a:bodyPr>
            <a:lstStyle/>
            <a:p>
              <a:r>
                <a:rPr lang="en-US" dirty="0"/>
                <a:t>Perception</a:t>
              </a:r>
            </a:p>
          </p:txBody>
        </p:sp>
        <p:sp>
          <p:nvSpPr>
            <p:cNvPr id="41" name="TextBox 40"/>
            <p:cNvSpPr txBox="1"/>
            <p:nvPr/>
          </p:nvSpPr>
          <p:spPr>
            <a:xfrm>
              <a:off x="5451185" y="2592165"/>
              <a:ext cx="1029449" cy="369332"/>
            </a:xfrm>
            <a:prstGeom prst="rect">
              <a:avLst/>
            </a:prstGeom>
            <a:noFill/>
          </p:spPr>
          <p:txBody>
            <a:bodyPr wrap="none" rtlCol="0">
              <a:spAutoFit/>
            </a:bodyPr>
            <a:lstStyle/>
            <a:p>
              <a:r>
                <a:rPr lang="en-US" dirty="0"/>
                <a:t>Learning</a:t>
              </a:r>
            </a:p>
          </p:txBody>
        </p:sp>
        <p:sp>
          <p:nvSpPr>
            <p:cNvPr id="42" name="TextBox 41"/>
            <p:cNvSpPr txBox="1"/>
            <p:nvPr/>
          </p:nvSpPr>
          <p:spPr>
            <a:xfrm>
              <a:off x="6985833" y="2598515"/>
              <a:ext cx="1180580" cy="369332"/>
            </a:xfrm>
            <a:prstGeom prst="rect">
              <a:avLst/>
            </a:prstGeom>
            <a:noFill/>
          </p:spPr>
          <p:txBody>
            <a:bodyPr wrap="none" rtlCol="0">
              <a:spAutoFit/>
            </a:bodyPr>
            <a:lstStyle/>
            <a:p>
              <a:r>
                <a:rPr lang="en-US"/>
                <a:t>Reasoning</a:t>
              </a:r>
            </a:p>
          </p:txBody>
        </p:sp>
        <p:sp>
          <p:nvSpPr>
            <p:cNvPr id="43" name="TextBox 42"/>
            <p:cNvSpPr txBox="1"/>
            <p:nvPr/>
          </p:nvSpPr>
          <p:spPr>
            <a:xfrm>
              <a:off x="8535233" y="2598515"/>
              <a:ext cx="1297150" cy="369332"/>
            </a:xfrm>
            <a:prstGeom prst="rect">
              <a:avLst/>
            </a:prstGeom>
            <a:noFill/>
          </p:spPr>
          <p:txBody>
            <a:bodyPr wrap="none" rtlCol="0">
              <a:spAutoFit/>
            </a:bodyPr>
            <a:lstStyle/>
            <a:p>
              <a:r>
                <a:rPr lang="en-US"/>
                <a:t>Abstraction</a:t>
              </a:r>
            </a:p>
          </p:txBody>
        </p:sp>
        <p:sp>
          <p:nvSpPr>
            <p:cNvPr id="44" name="TextBox 43"/>
            <p:cNvSpPr txBox="1"/>
            <p:nvPr/>
          </p:nvSpPr>
          <p:spPr>
            <a:xfrm>
              <a:off x="762000" y="3306049"/>
              <a:ext cx="2243819" cy="369332"/>
            </a:xfrm>
            <a:prstGeom prst="rect">
              <a:avLst/>
            </a:prstGeom>
            <a:noFill/>
          </p:spPr>
          <p:txBody>
            <a:bodyPr wrap="none" rtlCol="0">
              <a:spAutoFit/>
            </a:bodyPr>
            <a:lstStyle/>
            <a:p>
              <a:r>
                <a:rPr lang="en-US" dirty="0"/>
                <a:t>Rules</a:t>
              </a:r>
              <a:r>
                <a:rPr lang="mr-IN" dirty="0"/>
                <a:t>–</a:t>
              </a:r>
              <a:r>
                <a:rPr lang="en-US" dirty="0"/>
                <a:t>Based Systems</a:t>
              </a:r>
            </a:p>
          </p:txBody>
        </p:sp>
        <p:sp>
          <p:nvSpPr>
            <p:cNvPr id="45" name="TextBox 44"/>
            <p:cNvSpPr txBox="1"/>
            <p:nvPr/>
          </p:nvSpPr>
          <p:spPr>
            <a:xfrm>
              <a:off x="762000" y="3970750"/>
              <a:ext cx="1893467" cy="369332"/>
            </a:xfrm>
            <a:prstGeom prst="rect">
              <a:avLst/>
            </a:prstGeom>
            <a:noFill/>
          </p:spPr>
          <p:txBody>
            <a:bodyPr wrap="none" rtlCol="0">
              <a:spAutoFit/>
            </a:bodyPr>
            <a:lstStyle/>
            <a:p>
              <a:r>
                <a:rPr lang="en-US"/>
                <a:t>Machine Learning</a:t>
              </a:r>
            </a:p>
          </p:txBody>
        </p:sp>
        <p:sp>
          <p:nvSpPr>
            <p:cNvPr id="46" name="TextBox 45"/>
            <p:cNvSpPr txBox="1"/>
            <p:nvPr/>
          </p:nvSpPr>
          <p:spPr>
            <a:xfrm>
              <a:off x="762000" y="4635451"/>
              <a:ext cx="1584088" cy="369332"/>
            </a:xfrm>
            <a:prstGeom prst="rect">
              <a:avLst/>
            </a:prstGeom>
            <a:noFill/>
          </p:spPr>
          <p:txBody>
            <a:bodyPr wrap="none" rtlCol="0">
              <a:spAutoFit/>
            </a:bodyPr>
            <a:lstStyle/>
            <a:p>
              <a:r>
                <a:rPr lang="en-US"/>
                <a:t>Deep Learning</a:t>
              </a:r>
            </a:p>
          </p:txBody>
        </p:sp>
        <p:sp>
          <p:nvSpPr>
            <p:cNvPr id="47" name="TextBox 46"/>
            <p:cNvSpPr txBox="1"/>
            <p:nvPr/>
          </p:nvSpPr>
          <p:spPr>
            <a:xfrm>
              <a:off x="762000" y="5300152"/>
              <a:ext cx="2348400" cy="369332"/>
            </a:xfrm>
            <a:prstGeom prst="rect">
              <a:avLst/>
            </a:prstGeom>
            <a:noFill/>
          </p:spPr>
          <p:txBody>
            <a:bodyPr wrap="none" rtlCol="0">
              <a:spAutoFit/>
            </a:bodyPr>
            <a:lstStyle/>
            <a:p>
              <a:r>
                <a:rPr lang="en-US"/>
                <a:t>Contextual Adaptation</a:t>
              </a:r>
            </a:p>
          </p:txBody>
        </p:sp>
        <p:sp>
          <p:nvSpPr>
            <p:cNvPr id="48" name="TextBox 47"/>
            <p:cNvSpPr txBox="1"/>
            <p:nvPr/>
          </p:nvSpPr>
          <p:spPr>
            <a:xfrm>
              <a:off x="4095730" y="3306049"/>
              <a:ext cx="468398" cy="369332"/>
            </a:xfrm>
            <a:prstGeom prst="rect">
              <a:avLst/>
            </a:prstGeom>
            <a:noFill/>
          </p:spPr>
          <p:txBody>
            <a:bodyPr wrap="none" rtlCol="0">
              <a:spAutoFit/>
            </a:bodyPr>
            <a:lstStyle/>
            <a:p>
              <a:r>
                <a:rPr lang="en-US" dirty="0"/>
                <a:t>No</a:t>
              </a:r>
            </a:p>
          </p:txBody>
        </p:sp>
        <p:sp>
          <p:nvSpPr>
            <p:cNvPr id="49" name="TextBox 48"/>
            <p:cNvSpPr txBox="1"/>
            <p:nvPr/>
          </p:nvSpPr>
          <p:spPr>
            <a:xfrm>
              <a:off x="5735075" y="3306049"/>
              <a:ext cx="468398" cy="369332"/>
            </a:xfrm>
            <a:prstGeom prst="rect">
              <a:avLst/>
            </a:prstGeom>
            <a:noFill/>
          </p:spPr>
          <p:txBody>
            <a:bodyPr wrap="none" rtlCol="0">
              <a:spAutoFit/>
            </a:bodyPr>
            <a:lstStyle/>
            <a:p>
              <a:r>
                <a:rPr lang="en-US" dirty="0"/>
                <a:t>No</a:t>
              </a:r>
            </a:p>
          </p:txBody>
        </p:sp>
        <p:sp>
          <p:nvSpPr>
            <p:cNvPr id="50" name="TextBox 49"/>
            <p:cNvSpPr txBox="1"/>
            <p:nvPr/>
          </p:nvSpPr>
          <p:spPr>
            <a:xfrm>
              <a:off x="7345334" y="3306049"/>
              <a:ext cx="512897" cy="369332"/>
            </a:xfrm>
            <a:prstGeom prst="rect">
              <a:avLst/>
            </a:prstGeom>
            <a:noFill/>
          </p:spPr>
          <p:txBody>
            <a:bodyPr wrap="none" rtlCol="0">
              <a:spAutoFit/>
            </a:bodyPr>
            <a:lstStyle/>
            <a:p>
              <a:r>
                <a:rPr lang="en-US"/>
                <a:t>Yes</a:t>
              </a:r>
            </a:p>
          </p:txBody>
        </p:sp>
        <p:sp>
          <p:nvSpPr>
            <p:cNvPr id="51" name="TextBox 50"/>
            <p:cNvSpPr txBox="1"/>
            <p:nvPr/>
          </p:nvSpPr>
          <p:spPr>
            <a:xfrm>
              <a:off x="8825529" y="3306049"/>
              <a:ext cx="468398" cy="369332"/>
            </a:xfrm>
            <a:prstGeom prst="rect">
              <a:avLst/>
            </a:prstGeom>
            <a:noFill/>
          </p:spPr>
          <p:txBody>
            <a:bodyPr wrap="none" rtlCol="0">
              <a:spAutoFit/>
            </a:bodyPr>
            <a:lstStyle/>
            <a:p>
              <a:r>
                <a:rPr lang="en-US" dirty="0"/>
                <a:t>No</a:t>
              </a:r>
            </a:p>
          </p:txBody>
        </p:sp>
        <p:sp>
          <p:nvSpPr>
            <p:cNvPr id="52" name="TextBox 51"/>
            <p:cNvSpPr txBox="1"/>
            <p:nvPr/>
          </p:nvSpPr>
          <p:spPr>
            <a:xfrm>
              <a:off x="4095730" y="3970750"/>
              <a:ext cx="512897" cy="369332"/>
            </a:xfrm>
            <a:prstGeom prst="rect">
              <a:avLst/>
            </a:prstGeom>
            <a:noFill/>
          </p:spPr>
          <p:txBody>
            <a:bodyPr wrap="none" rtlCol="0">
              <a:spAutoFit/>
            </a:bodyPr>
            <a:lstStyle/>
            <a:p>
              <a:r>
                <a:rPr lang="en-US" dirty="0"/>
                <a:t>Yes</a:t>
              </a:r>
            </a:p>
          </p:txBody>
        </p:sp>
        <p:sp>
          <p:nvSpPr>
            <p:cNvPr id="53" name="TextBox 52"/>
            <p:cNvSpPr txBox="1"/>
            <p:nvPr/>
          </p:nvSpPr>
          <p:spPr>
            <a:xfrm>
              <a:off x="5735075" y="3970750"/>
              <a:ext cx="512897" cy="369332"/>
            </a:xfrm>
            <a:prstGeom prst="rect">
              <a:avLst/>
            </a:prstGeom>
            <a:noFill/>
          </p:spPr>
          <p:txBody>
            <a:bodyPr wrap="none" rtlCol="0">
              <a:spAutoFit/>
            </a:bodyPr>
            <a:lstStyle/>
            <a:p>
              <a:r>
                <a:rPr lang="en-US" dirty="0"/>
                <a:t>Yes</a:t>
              </a:r>
            </a:p>
          </p:txBody>
        </p:sp>
        <p:sp>
          <p:nvSpPr>
            <p:cNvPr id="54" name="TextBox 53"/>
            <p:cNvSpPr txBox="1"/>
            <p:nvPr/>
          </p:nvSpPr>
          <p:spPr>
            <a:xfrm>
              <a:off x="7345334" y="3970750"/>
              <a:ext cx="468398" cy="369332"/>
            </a:xfrm>
            <a:prstGeom prst="rect">
              <a:avLst/>
            </a:prstGeom>
            <a:noFill/>
          </p:spPr>
          <p:txBody>
            <a:bodyPr wrap="none" rtlCol="0">
              <a:spAutoFit/>
            </a:bodyPr>
            <a:lstStyle/>
            <a:p>
              <a:r>
                <a:rPr lang="en-US" dirty="0"/>
                <a:t>No</a:t>
              </a:r>
            </a:p>
          </p:txBody>
        </p:sp>
        <p:sp>
          <p:nvSpPr>
            <p:cNvPr id="55" name="TextBox 54"/>
            <p:cNvSpPr txBox="1"/>
            <p:nvPr/>
          </p:nvSpPr>
          <p:spPr>
            <a:xfrm>
              <a:off x="8825529" y="3970750"/>
              <a:ext cx="468398" cy="369332"/>
            </a:xfrm>
            <a:prstGeom prst="rect">
              <a:avLst/>
            </a:prstGeom>
            <a:noFill/>
          </p:spPr>
          <p:txBody>
            <a:bodyPr wrap="none" rtlCol="0">
              <a:spAutoFit/>
            </a:bodyPr>
            <a:lstStyle/>
            <a:p>
              <a:r>
                <a:rPr lang="en-US" dirty="0"/>
                <a:t>No</a:t>
              </a:r>
            </a:p>
          </p:txBody>
        </p:sp>
        <p:sp>
          <p:nvSpPr>
            <p:cNvPr id="56" name="TextBox 55"/>
            <p:cNvSpPr txBox="1"/>
            <p:nvPr/>
          </p:nvSpPr>
          <p:spPr>
            <a:xfrm>
              <a:off x="4095730" y="4635451"/>
              <a:ext cx="512897" cy="369332"/>
            </a:xfrm>
            <a:prstGeom prst="rect">
              <a:avLst/>
            </a:prstGeom>
            <a:noFill/>
          </p:spPr>
          <p:txBody>
            <a:bodyPr wrap="none" rtlCol="0">
              <a:spAutoFit/>
            </a:bodyPr>
            <a:lstStyle/>
            <a:p>
              <a:r>
                <a:rPr lang="en-US" dirty="0"/>
                <a:t>Yes</a:t>
              </a:r>
            </a:p>
          </p:txBody>
        </p:sp>
        <p:sp>
          <p:nvSpPr>
            <p:cNvPr id="57" name="TextBox 56"/>
            <p:cNvSpPr txBox="1"/>
            <p:nvPr/>
          </p:nvSpPr>
          <p:spPr>
            <a:xfrm>
              <a:off x="5735075" y="4635451"/>
              <a:ext cx="512897" cy="369332"/>
            </a:xfrm>
            <a:prstGeom prst="rect">
              <a:avLst/>
            </a:prstGeom>
            <a:noFill/>
          </p:spPr>
          <p:txBody>
            <a:bodyPr wrap="none" rtlCol="0">
              <a:spAutoFit/>
            </a:bodyPr>
            <a:lstStyle/>
            <a:p>
              <a:r>
                <a:rPr lang="en-US" dirty="0"/>
                <a:t>Yes</a:t>
              </a:r>
            </a:p>
          </p:txBody>
        </p:sp>
        <p:sp>
          <p:nvSpPr>
            <p:cNvPr id="58" name="TextBox 57"/>
            <p:cNvSpPr txBox="1"/>
            <p:nvPr/>
          </p:nvSpPr>
          <p:spPr>
            <a:xfrm>
              <a:off x="7345334" y="4635451"/>
              <a:ext cx="468398" cy="369332"/>
            </a:xfrm>
            <a:prstGeom prst="rect">
              <a:avLst/>
            </a:prstGeom>
            <a:noFill/>
          </p:spPr>
          <p:txBody>
            <a:bodyPr wrap="none" rtlCol="0">
              <a:spAutoFit/>
            </a:bodyPr>
            <a:lstStyle/>
            <a:p>
              <a:r>
                <a:rPr lang="en-US" dirty="0"/>
                <a:t>No</a:t>
              </a:r>
            </a:p>
          </p:txBody>
        </p:sp>
        <p:sp>
          <p:nvSpPr>
            <p:cNvPr id="59" name="TextBox 58"/>
            <p:cNvSpPr txBox="1"/>
            <p:nvPr/>
          </p:nvSpPr>
          <p:spPr>
            <a:xfrm>
              <a:off x="8825529" y="4635451"/>
              <a:ext cx="512897" cy="369332"/>
            </a:xfrm>
            <a:prstGeom prst="rect">
              <a:avLst/>
            </a:prstGeom>
            <a:noFill/>
          </p:spPr>
          <p:txBody>
            <a:bodyPr wrap="none" rtlCol="0">
              <a:spAutoFit/>
            </a:bodyPr>
            <a:lstStyle/>
            <a:p>
              <a:r>
                <a:rPr lang="en-US" dirty="0"/>
                <a:t>Yes</a:t>
              </a:r>
            </a:p>
          </p:txBody>
        </p:sp>
        <p:sp>
          <p:nvSpPr>
            <p:cNvPr id="60" name="TextBox 59"/>
            <p:cNvSpPr txBox="1"/>
            <p:nvPr/>
          </p:nvSpPr>
          <p:spPr>
            <a:xfrm>
              <a:off x="4095730" y="5297542"/>
              <a:ext cx="512897" cy="369332"/>
            </a:xfrm>
            <a:prstGeom prst="rect">
              <a:avLst/>
            </a:prstGeom>
            <a:noFill/>
          </p:spPr>
          <p:txBody>
            <a:bodyPr wrap="none" rtlCol="0">
              <a:spAutoFit/>
            </a:bodyPr>
            <a:lstStyle/>
            <a:p>
              <a:r>
                <a:rPr lang="en-US" dirty="0"/>
                <a:t>Yes</a:t>
              </a:r>
            </a:p>
          </p:txBody>
        </p:sp>
        <p:sp>
          <p:nvSpPr>
            <p:cNvPr id="61" name="TextBox 60"/>
            <p:cNvSpPr txBox="1"/>
            <p:nvPr/>
          </p:nvSpPr>
          <p:spPr>
            <a:xfrm>
              <a:off x="5735075" y="5297542"/>
              <a:ext cx="512897" cy="369332"/>
            </a:xfrm>
            <a:prstGeom prst="rect">
              <a:avLst/>
            </a:prstGeom>
            <a:noFill/>
          </p:spPr>
          <p:txBody>
            <a:bodyPr wrap="none" rtlCol="0">
              <a:spAutoFit/>
            </a:bodyPr>
            <a:lstStyle/>
            <a:p>
              <a:r>
                <a:rPr lang="en-US" dirty="0"/>
                <a:t>Yes</a:t>
              </a:r>
            </a:p>
          </p:txBody>
        </p:sp>
        <p:sp>
          <p:nvSpPr>
            <p:cNvPr id="62" name="TextBox 61"/>
            <p:cNvSpPr txBox="1"/>
            <p:nvPr/>
          </p:nvSpPr>
          <p:spPr>
            <a:xfrm>
              <a:off x="7345334" y="5297542"/>
              <a:ext cx="512897" cy="369332"/>
            </a:xfrm>
            <a:prstGeom prst="rect">
              <a:avLst/>
            </a:prstGeom>
            <a:noFill/>
          </p:spPr>
          <p:txBody>
            <a:bodyPr wrap="none" rtlCol="0">
              <a:spAutoFit/>
            </a:bodyPr>
            <a:lstStyle/>
            <a:p>
              <a:r>
                <a:rPr lang="en-US"/>
                <a:t>Yes</a:t>
              </a:r>
            </a:p>
          </p:txBody>
        </p:sp>
        <p:sp>
          <p:nvSpPr>
            <p:cNvPr id="63" name="TextBox 62"/>
            <p:cNvSpPr txBox="1"/>
            <p:nvPr/>
          </p:nvSpPr>
          <p:spPr>
            <a:xfrm>
              <a:off x="8825529" y="5297542"/>
              <a:ext cx="512897" cy="369332"/>
            </a:xfrm>
            <a:prstGeom prst="rect">
              <a:avLst/>
            </a:prstGeom>
            <a:noFill/>
          </p:spPr>
          <p:txBody>
            <a:bodyPr wrap="none" rtlCol="0">
              <a:spAutoFit/>
            </a:bodyPr>
            <a:lstStyle/>
            <a:p>
              <a:r>
                <a:rPr lang="en-US" dirty="0"/>
                <a:t>Yes</a:t>
              </a:r>
            </a:p>
          </p:txBody>
        </p:sp>
      </p:grpSp>
    </p:spTree>
    <p:extLst>
      <p:ext uri="{BB962C8B-B14F-4D97-AF65-F5344CB8AC3E}">
        <p14:creationId xmlns:p14="http://schemas.microsoft.com/office/powerpoint/2010/main" val="1852874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lstStyle/>
          <a:p>
            <a:r>
              <a:rPr lang="en-US" dirty="0" smtClean="0"/>
              <a:t>What We’ll Cover in </a:t>
            </a:r>
            <a:r>
              <a:rPr lang="en-US" smtClean="0"/>
              <a:t>the Course</a:t>
            </a:r>
            <a:endParaRPr lang="en-US"/>
          </a:p>
        </p:txBody>
      </p:sp>
      <p:sp>
        <p:nvSpPr>
          <p:cNvPr id="3" name="Content Placeholder 2"/>
          <p:cNvSpPr>
            <a:spLocks noGrp="1"/>
          </p:cNvSpPr>
          <p:nvPr>
            <p:ph idx="1"/>
          </p:nvPr>
        </p:nvSpPr>
        <p:spPr>
          <a:xfrm>
            <a:off x="1371600" y="1391478"/>
            <a:ext cx="9601200" cy="4475922"/>
          </a:xfrm>
        </p:spPr>
        <p:txBody>
          <a:bodyPr/>
          <a:lstStyle/>
          <a:p>
            <a:r>
              <a:rPr lang="en-US" dirty="0" smtClean="0"/>
              <a:t>Key topics in machine learning </a:t>
            </a:r>
            <a:r>
              <a:rPr lang="mr-IN" dirty="0" smtClean="0"/>
              <a:t>–</a:t>
            </a:r>
            <a:r>
              <a:rPr lang="en-US" dirty="0" smtClean="0"/>
              <a:t> concepts and basic implementation. See the syllabus for more detail.</a:t>
            </a:r>
          </a:p>
          <a:p>
            <a:r>
              <a:rPr lang="en-US" dirty="0" smtClean="0"/>
              <a:t>Textbook </a:t>
            </a:r>
            <a:r>
              <a:rPr lang="mr-IN" dirty="0" smtClean="0"/>
              <a:t>–</a:t>
            </a:r>
            <a:r>
              <a:rPr lang="en-US" dirty="0" smtClean="0"/>
              <a:t> Provost and Fawcett. It can get quite technical. You can skip the math when it gets too difficult for you.</a:t>
            </a:r>
          </a:p>
          <a:p>
            <a:r>
              <a:rPr lang="en-US" dirty="0" smtClean="0"/>
              <a:t>Don’t need to know how to program. Do need to know how to manipulate things in </a:t>
            </a:r>
            <a:r>
              <a:rPr lang="en-US" i="1" dirty="0" smtClean="0"/>
              <a:t>Orange</a:t>
            </a:r>
            <a:r>
              <a:rPr lang="en-US" dirty="0" smtClean="0"/>
              <a:t> </a:t>
            </a:r>
            <a:r>
              <a:rPr lang="mr-IN" dirty="0" smtClean="0"/>
              <a:t>–</a:t>
            </a:r>
            <a:r>
              <a:rPr lang="en-US" dirty="0" smtClean="0"/>
              <a:t> the machine learning platform used as the implementation platform for this course.</a:t>
            </a:r>
          </a:p>
          <a:p>
            <a:endParaRPr lang="en-US" dirty="0"/>
          </a:p>
        </p:txBody>
      </p:sp>
    </p:spTree>
    <p:extLst>
      <p:ext uri="{BB962C8B-B14F-4D97-AF65-F5344CB8AC3E}">
        <p14:creationId xmlns:p14="http://schemas.microsoft.com/office/powerpoint/2010/main" val="1849081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041864" y="1108915"/>
            <a:ext cx="3949700" cy="2057400"/>
          </a:xfrm>
          <a:prstGeom prst="rect">
            <a:avLst/>
          </a:prstGeom>
        </p:spPr>
      </p:pic>
      <p:sp>
        <p:nvSpPr>
          <p:cNvPr id="3" name="TextBox 2"/>
          <p:cNvSpPr txBox="1"/>
          <p:nvPr/>
        </p:nvSpPr>
        <p:spPr>
          <a:xfrm>
            <a:off x="8850645" y="2920094"/>
            <a:ext cx="1212191" cy="246221"/>
          </a:xfrm>
          <a:prstGeom prst="rect">
            <a:avLst/>
          </a:prstGeom>
          <a:noFill/>
        </p:spPr>
        <p:txBody>
          <a:bodyPr wrap="none" rtlCol="0">
            <a:spAutoFit/>
          </a:bodyPr>
          <a:lstStyle/>
          <a:p>
            <a:r>
              <a:rPr lang="en-US" sz="1000" dirty="0"/>
              <a:t>Source</a:t>
            </a:r>
            <a:r>
              <a:rPr lang="en-US" sz="1000"/>
              <a:t>: Andrew Ng</a:t>
            </a:r>
            <a:endParaRPr lang="en-US" sz="1000" dirty="0"/>
          </a:p>
        </p:txBody>
      </p:sp>
      <p:sp>
        <p:nvSpPr>
          <p:cNvPr id="4" name="TextBox 3"/>
          <p:cNvSpPr txBox="1"/>
          <p:nvPr/>
        </p:nvSpPr>
        <p:spPr>
          <a:xfrm>
            <a:off x="762000" y="446601"/>
            <a:ext cx="10544810" cy="461665"/>
          </a:xfrm>
          <a:prstGeom prst="rect">
            <a:avLst/>
          </a:prstGeom>
          <a:noFill/>
        </p:spPr>
        <p:txBody>
          <a:bodyPr wrap="none" rtlCol="0">
            <a:spAutoFit/>
          </a:bodyPr>
          <a:lstStyle/>
          <a:p>
            <a:r>
              <a:rPr lang="en-US" sz="2400" dirty="0"/>
              <a:t>Learning System   =   Model   +   Cost Function  +   Method for Finding Optimal Cost</a:t>
            </a:r>
          </a:p>
        </p:txBody>
      </p:sp>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83421" y="1974658"/>
            <a:ext cx="2286000" cy="325913"/>
          </a:xfrm>
          <a:prstGeom prst="rect">
            <a:avLst/>
          </a:prstGeom>
        </p:spPr>
      </p:pic>
      <p:sp>
        <p:nvSpPr>
          <p:cNvPr id="6" name="TextBox 5"/>
          <p:cNvSpPr txBox="1"/>
          <p:nvPr/>
        </p:nvSpPr>
        <p:spPr>
          <a:xfrm>
            <a:off x="1772324" y="3295398"/>
            <a:ext cx="3908193" cy="1477328"/>
          </a:xfrm>
          <a:prstGeom prst="rect">
            <a:avLst/>
          </a:prstGeom>
          <a:noFill/>
        </p:spPr>
        <p:txBody>
          <a:bodyPr wrap="square" rtlCol="0">
            <a:spAutoFit/>
          </a:bodyPr>
          <a:lstStyle/>
          <a:p>
            <a:pPr marL="285750" indent="-285750">
              <a:buFont typeface="Arial" charset="0"/>
              <a:buChar char="•"/>
            </a:pPr>
            <a:r>
              <a:rPr lang="en-US" dirty="0"/>
              <a:t>What is the structure of the model?</a:t>
            </a:r>
          </a:p>
          <a:p>
            <a:pPr marL="285750" indent="-285750">
              <a:buFont typeface="Arial" charset="0"/>
              <a:buChar char="•"/>
            </a:pPr>
            <a:r>
              <a:rPr lang="en-US" dirty="0"/>
              <a:t>What kinds of features should we use?</a:t>
            </a:r>
          </a:p>
          <a:p>
            <a:pPr marL="285750" indent="-285750">
              <a:buFont typeface="Arial" charset="0"/>
              <a:buChar char="•"/>
            </a:pPr>
            <a:r>
              <a:rPr lang="en-US" dirty="0"/>
              <a:t>How many features?</a:t>
            </a:r>
          </a:p>
          <a:p>
            <a:pPr marL="285750" indent="-285750">
              <a:buFont typeface="Arial" charset="0"/>
              <a:buChar char="•"/>
            </a:pPr>
            <a:r>
              <a:rPr lang="en-US" dirty="0"/>
              <a:t>Linear or non-linear?</a:t>
            </a:r>
          </a:p>
        </p:txBody>
      </p:sp>
      <p:sp>
        <p:nvSpPr>
          <p:cNvPr id="7" name="TextBox 6"/>
          <p:cNvSpPr txBox="1"/>
          <p:nvPr/>
        </p:nvSpPr>
        <p:spPr>
          <a:xfrm>
            <a:off x="6043933" y="3295398"/>
            <a:ext cx="4269359" cy="2585323"/>
          </a:xfrm>
          <a:prstGeom prst="rect">
            <a:avLst/>
          </a:prstGeom>
          <a:noFill/>
        </p:spPr>
        <p:txBody>
          <a:bodyPr wrap="square" rtlCol="0">
            <a:spAutoFit/>
          </a:bodyPr>
          <a:lstStyle/>
          <a:p>
            <a:pPr marL="285750" indent="-285750">
              <a:buFont typeface="Arial" charset="0"/>
              <a:buChar char="•"/>
            </a:pPr>
            <a:r>
              <a:rPr lang="en-US" dirty="0"/>
              <a:t>What’s the right cost function?</a:t>
            </a:r>
          </a:p>
          <a:p>
            <a:pPr marL="285750" indent="-285750">
              <a:buFont typeface="Arial" charset="0"/>
              <a:buChar char="•"/>
            </a:pPr>
            <a:r>
              <a:rPr lang="en-US" dirty="0"/>
              <a:t>What’s the right algorithm for finding the optimal cost?</a:t>
            </a:r>
          </a:p>
          <a:p>
            <a:pPr marL="285750" indent="-285750">
              <a:buFont typeface="Arial" charset="0"/>
              <a:buChar char="•"/>
            </a:pPr>
            <a:r>
              <a:rPr lang="en-US" dirty="0"/>
              <a:t>How much data should be used on each iteration?</a:t>
            </a:r>
          </a:p>
          <a:p>
            <a:pPr marL="285750" indent="-285750">
              <a:buFont typeface="Arial" charset="0"/>
              <a:buChar char="•"/>
            </a:pPr>
            <a:r>
              <a:rPr lang="en-US" dirty="0">
                <a:solidFill>
                  <a:schemeClr val="bg1"/>
                </a:solidFill>
              </a:rPr>
              <a:t>To what degree should the features be discounted (regularized)?</a:t>
            </a:r>
          </a:p>
          <a:p>
            <a:pPr marL="285750" indent="-285750">
              <a:buFont typeface="Arial" charset="0"/>
              <a:buChar char="•"/>
            </a:pPr>
            <a:r>
              <a:rPr lang="en-US" dirty="0">
                <a:solidFill>
                  <a:schemeClr val="bg1"/>
                </a:solidFill>
              </a:rPr>
              <a:t>What should the learning rate be?</a:t>
            </a:r>
          </a:p>
          <a:p>
            <a:pPr marL="285750" indent="-285750">
              <a:buFont typeface="Arial" charset="0"/>
              <a:buChar char="•"/>
            </a:pPr>
            <a:r>
              <a:rPr lang="en-US" dirty="0">
                <a:solidFill>
                  <a:schemeClr val="bg1"/>
                </a:solidFill>
              </a:rPr>
              <a:t>How many learning iterations?</a:t>
            </a:r>
          </a:p>
        </p:txBody>
      </p:sp>
      <p:sp>
        <p:nvSpPr>
          <p:cNvPr id="8" name="TextBox 7"/>
          <p:cNvSpPr txBox="1"/>
          <p:nvPr/>
        </p:nvSpPr>
        <p:spPr>
          <a:xfrm>
            <a:off x="3162757" y="5874992"/>
            <a:ext cx="5112040" cy="369332"/>
          </a:xfrm>
          <a:prstGeom prst="rect">
            <a:avLst/>
          </a:prstGeom>
          <a:noFill/>
        </p:spPr>
        <p:txBody>
          <a:bodyPr wrap="none" rtlCol="0">
            <a:spAutoFit/>
          </a:bodyPr>
          <a:lstStyle/>
          <a:p>
            <a:r>
              <a:rPr lang="en-US" b="1" dirty="0"/>
              <a:t>What’s the right measure of </a:t>
            </a:r>
            <a:r>
              <a:rPr lang="en-US" b="1" i="1" dirty="0"/>
              <a:t>system</a:t>
            </a:r>
            <a:r>
              <a:rPr lang="en-US" b="1" dirty="0"/>
              <a:t> performance?</a:t>
            </a:r>
          </a:p>
        </p:txBody>
      </p:sp>
    </p:spTree>
    <p:extLst>
      <p:ext uri="{BB962C8B-B14F-4D97-AF65-F5344CB8AC3E}">
        <p14:creationId xmlns:p14="http://schemas.microsoft.com/office/powerpoint/2010/main" val="21385909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08231" y="1495116"/>
            <a:ext cx="4697269" cy="1200329"/>
          </a:xfrm>
          <a:prstGeom prst="rect">
            <a:avLst/>
          </a:prstGeom>
          <a:noFill/>
        </p:spPr>
        <p:txBody>
          <a:bodyPr wrap="square" rtlCol="0">
            <a:spAutoFit/>
          </a:bodyPr>
          <a:lstStyle/>
          <a:p>
            <a:pPr marL="285750" indent="-285750">
              <a:buFont typeface="Arial" charset="0"/>
              <a:buChar char="•"/>
            </a:pPr>
            <a:r>
              <a:rPr lang="en-US" dirty="0"/>
              <a:t>Are we predicting a number or a class?</a:t>
            </a:r>
          </a:p>
          <a:p>
            <a:pPr marL="285750" indent="-285750">
              <a:buFont typeface="Arial" charset="0"/>
              <a:buChar char="•"/>
            </a:pPr>
            <a:r>
              <a:rPr lang="en-US" dirty="0"/>
              <a:t>What kinds of features should we use?</a:t>
            </a:r>
          </a:p>
          <a:p>
            <a:pPr marL="285750" indent="-285750">
              <a:buFont typeface="Arial" charset="0"/>
              <a:buChar char="•"/>
            </a:pPr>
            <a:r>
              <a:rPr lang="en-US" dirty="0"/>
              <a:t>How many features?</a:t>
            </a:r>
          </a:p>
          <a:p>
            <a:pPr marL="285750" indent="-285750">
              <a:buFont typeface="Arial" charset="0"/>
              <a:buChar char="•"/>
            </a:pPr>
            <a:r>
              <a:rPr lang="en-US" dirty="0"/>
              <a:t>Linear or non-linear?</a:t>
            </a:r>
          </a:p>
        </p:txBody>
      </p:sp>
      <p:sp>
        <p:nvSpPr>
          <p:cNvPr id="4" name="TextBox 3"/>
          <p:cNvSpPr txBox="1"/>
          <p:nvPr/>
        </p:nvSpPr>
        <p:spPr>
          <a:xfrm>
            <a:off x="1208231" y="3018610"/>
            <a:ext cx="5131356" cy="2585323"/>
          </a:xfrm>
          <a:prstGeom prst="rect">
            <a:avLst/>
          </a:prstGeom>
          <a:noFill/>
        </p:spPr>
        <p:txBody>
          <a:bodyPr wrap="square" rtlCol="0">
            <a:spAutoFit/>
          </a:bodyPr>
          <a:lstStyle/>
          <a:p>
            <a:pPr marL="285750" indent="-285750">
              <a:buFont typeface="Arial" charset="0"/>
              <a:buChar char="•"/>
            </a:pPr>
            <a:r>
              <a:rPr lang="en-US" dirty="0"/>
              <a:t>What’s the right cost function?</a:t>
            </a:r>
          </a:p>
          <a:p>
            <a:pPr marL="285750" indent="-285750">
              <a:buFont typeface="Arial" charset="0"/>
              <a:buChar char="•"/>
            </a:pPr>
            <a:r>
              <a:rPr lang="en-US" dirty="0"/>
              <a:t>What’s the right algorithm for finding the optimal cost?</a:t>
            </a:r>
          </a:p>
          <a:p>
            <a:pPr marL="285750" indent="-285750">
              <a:buFont typeface="Arial" charset="0"/>
              <a:buChar char="•"/>
            </a:pPr>
            <a:r>
              <a:rPr lang="en-US" dirty="0"/>
              <a:t>How much data should be used on each iteration?</a:t>
            </a:r>
          </a:p>
          <a:p>
            <a:pPr marL="285750" indent="-285750">
              <a:buFont typeface="Arial" charset="0"/>
              <a:buChar char="•"/>
            </a:pPr>
            <a:r>
              <a:rPr lang="en-US" dirty="0">
                <a:solidFill>
                  <a:schemeClr val="bg1"/>
                </a:solidFill>
              </a:rPr>
              <a:t>To what degree should the features be discounted (regularized)?</a:t>
            </a:r>
          </a:p>
          <a:p>
            <a:pPr marL="285750" indent="-285750">
              <a:buFont typeface="Arial" charset="0"/>
              <a:buChar char="•"/>
            </a:pPr>
            <a:r>
              <a:rPr lang="en-US" dirty="0">
                <a:solidFill>
                  <a:schemeClr val="bg1"/>
                </a:solidFill>
              </a:rPr>
              <a:t>What should the learning rate be?</a:t>
            </a:r>
          </a:p>
          <a:p>
            <a:pPr marL="285750" indent="-285750">
              <a:buFont typeface="Arial" charset="0"/>
              <a:buChar char="•"/>
            </a:pPr>
            <a:r>
              <a:rPr lang="en-US" dirty="0">
                <a:solidFill>
                  <a:schemeClr val="bg1"/>
                </a:solidFill>
              </a:rPr>
              <a:t>How many learning iterations?</a:t>
            </a:r>
          </a:p>
        </p:txBody>
      </p:sp>
      <p:sp>
        <p:nvSpPr>
          <p:cNvPr id="5" name="TextBox 4"/>
          <p:cNvSpPr txBox="1"/>
          <p:nvPr/>
        </p:nvSpPr>
        <p:spPr>
          <a:xfrm>
            <a:off x="6852213" y="5312170"/>
            <a:ext cx="4577787" cy="1015663"/>
          </a:xfrm>
          <a:prstGeom prst="rect">
            <a:avLst/>
          </a:prstGeom>
          <a:solidFill>
            <a:srgbClr val="FF9300"/>
          </a:solidFill>
        </p:spPr>
        <p:txBody>
          <a:bodyPr wrap="square" rtlCol="0">
            <a:spAutoFit/>
          </a:bodyPr>
          <a:lstStyle/>
          <a:p>
            <a:r>
              <a:rPr lang="en-US" sz="2000" dirty="0"/>
              <a:t>This is where you can exercise creativity even if you’re not knee deep in the model building and manipulation. </a:t>
            </a:r>
          </a:p>
        </p:txBody>
      </p:sp>
      <p:sp>
        <p:nvSpPr>
          <p:cNvPr id="2" name="Rectangle 1"/>
          <p:cNvSpPr/>
          <p:nvPr/>
        </p:nvSpPr>
        <p:spPr>
          <a:xfrm>
            <a:off x="6504131" y="1495116"/>
            <a:ext cx="4925869" cy="3046988"/>
          </a:xfrm>
          <a:prstGeom prst="rect">
            <a:avLst/>
          </a:prstGeom>
        </p:spPr>
        <p:txBody>
          <a:bodyPr wrap="square">
            <a:spAutoFit/>
          </a:bodyPr>
          <a:lstStyle/>
          <a:p>
            <a:pPr marL="285750" indent="-285750">
              <a:buFont typeface="Arial" charset="0"/>
              <a:buChar char="•"/>
            </a:pPr>
            <a:r>
              <a:rPr lang="en-US" sz="2400" b="1" dirty="0"/>
              <a:t>How do you take the available data and translate it into a form that can be fed into a machine learning system?</a:t>
            </a:r>
          </a:p>
          <a:p>
            <a:pPr marL="285750" indent="-285750">
              <a:buFont typeface="Arial" charset="0"/>
              <a:buChar char="•"/>
            </a:pPr>
            <a:r>
              <a:rPr lang="en-US" sz="2400" b="1" dirty="0"/>
              <a:t>How do you know you’re not learning too little or too much?</a:t>
            </a:r>
          </a:p>
          <a:p>
            <a:pPr marL="285750" indent="-285750">
              <a:buFont typeface="Arial" charset="0"/>
              <a:buChar char="•"/>
            </a:pPr>
            <a:r>
              <a:rPr lang="en-US" sz="2400" b="1" dirty="0"/>
              <a:t>What’s the right measure of my learning system’s performance?</a:t>
            </a:r>
          </a:p>
        </p:txBody>
      </p:sp>
    </p:spTree>
    <p:extLst>
      <p:ext uri="{BB962C8B-B14F-4D97-AF65-F5344CB8AC3E}">
        <p14:creationId xmlns:p14="http://schemas.microsoft.com/office/powerpoint/2010/main" val="5362700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9913" y="467658"/>
            <a:ext cx="6032634" cy="5197645"/>
          </a:xfrm>
          <a:prstGeom prst="rect">
            <a:avLst/>
          </a:prstGeom>
        </p:spPr>
      </p:pic>
      <p:sp>
        <p:nvSpPr>
          <p:cNvPr id="4" name="Rectangle 3"/>
          <p:cNvSpPr/>
          <p:nvPr/>
        </p:nvSpPr>
        <p:spPr>
          <a:xfrm>
            <a:off x="3216547" y="5829156"/>
            <a:ext cx="6096000" cy="615553"/>
          </a:xfrm>
          <a:prstGeom prst="rect">
            <a:avLst/>
          </a:prstGeom>
        </p:spPr>
        <p:txBody>
          <a:bodyPr>
            <a:spAutoFit/>
          </a:bodyPr>
          <a:lstStyle/>
          <a:p>
            <a:pPr algn="ctr"/>
            <a:r>
              <a:rPr lang="en-US" i="1" dirty="0">
                <a:solidFill>
                  <a:srgbClr val="000000"/>
                </a:solidFill>
                <a:latin typeface="Adobe Caslon" charset="0"/>
              </a:rPr>
              <a:t>“The math is right. It’s just in poor taste.”</a:t>
            </a:r>
          </a:p>
          <a:p>
            <a:pPr algn="ctr" fontAlgn="ctr"/>
            <a:r>
              <a:rPr lang="en-US" sz="1600" dirty="0" smtClean="0">
                <a:solidFill>
                  <a:srgbClr val="444444"/>
                </a:solidFill>
                <a:latin typeface="Graphik Web" charset="0"/>
              </a:rPr>
              <a:t>New Yorker, August </a:t>
            </a:r>
            <a:r>
              <a:rPr lang="en-US" sz="1600" dirty="0">
                <a:solidFill>
                  <a:srgbClr val="444444"/>
                </a:solidFill>
                <a:latin typeface="Graphik Web" charset="0"/>
              </a:rPr>
              <a:t>28, 2015</a:t>
            </a:r>
            <a:endParaRPr lang="en-US" sz="1600" b="0" i="0" dirty="0">
              <a:solidFill>
                <a:srgbClr val="444444"/>
              </a:solidFill>
              <a:effectLst/>
              <a:latin typeface="Graphik Web" charset="0"/>
            </a:endParaRPr>
          </a:p>
        </p:txBody>
      </p:sp>
    </p:spTree>
    <p:extLst>
      <p:ext uri="{BB962C8B-B14F-4D97-AF65-F5344CB8AC3E}">
        <p14:creationId xmlns:p14="http://schemas.microsoft.com/office/powerpoint/2010/main" val="354585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lstStyle/>
          <a:p>
            <a:r>
              <a:rPr lang="en-US" dirty="0" smtClean="0"/>
              <a:t>Scoring and Evaluation</a:t>
            </a:r>
            <a:endParaRPr lang="en-US" dirty="0"/>
          </a:p>
        </p:txBody>
      </p:sp>
      <p:sp>
        <p:nvSpPr>
          <p:cNvPr id="3" name="Content Placeholder 2"/>
          <p:cNvSpPr>
            <a:spLocks noGrp="1"/>
          </p:cNvSpPr>
          <p:nvPr>
            <p:ph idx="1"/>
          </p:nvPr>
        </p:nvSpPr>
        <p:spPr>
          <a:xfrm>
            <a:off x="1371600" y="1391478"/>
            <a:ext cx="9601200" cy="4475922"/>
          </a:xfrm>
        </p:spPr>
        <p:txBody>
          <a:bodyPr/>
          <a:lstStyle/>
          <a:p>
            <a:r>
              <a:rPr lang="en-US" dirty="0" smtClean="0"/>
              <a:t>Class participation </a:t>
            </a:r>
            <a:r>
              <a:rPr lang="mr-IN" dirty="0" smtClean="0"/>
              <a:t>–</a:t>
            </a:r>
            <a:r>
              <a:rPr lang="en-US" dirty="0" smtClean="0"/>
              <a:t> 15%</a:t>
            </a:r>
          </a:p>
          <a:p>
            <a:r>
              <a:rPr lang="en-US" dirty="0" smtClean="0"/>
              <a:t>8 homework assignments  - 40%</a:t>
            </a:r>
          </a:p>
          <a:p>
            <a:r>
              <a:rPr lang="en-US" dirty="0" smtClean="0"/>
              <a:t>1 group assignment/presentation </a:t>
            </a:r>
            <a:r>
              <a:rPr lang="mr-IN" dirty="0" smtClean="0"/>
              <a:t>–</a:t>
            </a:r>
            <a:r>
              <a:rPr lang="en-US" dirty="0" smtClean="0"/>
              <a:t> 25%</a:t>
            </a:r>
          </a:p>
          <a:p>
            <a:r>
              <a:rPr lang="en-US" dirty="0" smtClean="0"/>
              <a:t>Final exam </a:t>
            </a:r>
            <a:r>
              <a:rPr lang="mr-IN" dirty="0" smtClean="0"/>
              <a:t>–</a:t>
            </a:r>
            <a:r>
              <a:rPr lang="en-US" dirty="0" smtClean="0"/>
              <a:t> 20%</a:t>
            </a:r>
          </a:p>
          <a:p>
            <a:endParaRPr lang="en-US" dirty="0"/>
          </a:p>
        </p:txBody>
      </p:sp>
    </p:spTree>
    <p:extLst>
      <p:ext uri="{BB962C8B-B14F-4D97-AF65-F5344CB8AC3E}">
        <p14:creationId xmlns:p14="http://schemas.microsoft.com/office/powerpoint/2010/main" val="1926790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93322" y="671861"/>
            <a:ext cx="3688278" cy="551427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096001" y="671861"/>
            <a:ext cx="4011996" cy="5517396"/>
          </a:xfrm>
          <a:prstGeom prst="rect">
            <a:avLst/>
          </a:prstGeom>
        </p:spPr>
      </p:pic>
    </p:spTree>
    <p:extLst>
      <p:ext uri="{BB962C8B-B14F-4D97-AF65-F5344CB8AC3E}">
        <p14:creationId xmlns:p14="http://schemas.microsoft.com/office/powerpoint/2010/main" val="16662721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lstStyle/>
          <a:p>
            <a:r>
              <a:rPr lang="en-US" dirty="0" smtClean="0"/>
              <a:t>Tour of </a:t>
            </a:r>
            <a:r>
              <a:rPr lang="en-US" i="1" dirty="0" smtClean="0"/>
              <a:t>Orange</a:t>
            </a:r>
            <a:endParaRPr lang="en-US" i="1" dirty="0"/>
          </a:p>
        </p:txBody>
      </p:sp>
      <p:sp>
        <p:nvSpPr>
          <p:cNvPr id="3" name="Content Placeholder 2"/>
          <p:cNvSpPr>
            <a:spLocks noGrp="1"/>
          </p:cNvSpPr>
          <p:nvPr>
            <p:ph idx="1"/>
          </p:nvPr>
        </p:nvSpPr>
        <p:spPr>
          <a:xfrm>
            <a:off x="1371600" y="1391478"/>
            <a:ext cx="9601200" cy="4475922"/>
          </a:xfrm>
        </p:spPr>
        <p:txBody>
          <a:bodyPr/>
          <a:lstStyle/>
          <a:p>
            <a:endParaRPr lang="en-US" dirty="0"/>
          </a:p>
        </p:txBody>
      </p:sp>
    </p:spTree>
    <p:extLst>
      <p:ext uri="{BB962C8B-B14F-4D97-AF65-F5344CB8AC3E}">
        <p14:creationId xmlns:p14="http://schemas.microsoft.com/office/powerpoint/2010/main" val="5333462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lstStyle/>
          <a:p>
            <a:r>
              <a:rPr lang="en-US" dirty="0" smtClean="0"/>
              <a:t>Tour of the Course’s GitHub Repository</a:t>
            </a:r>
            <a:endParaRPr lang="en-US" i="1" dirty="0"/>
          </a:p>
        </p:txBody>
      </p:sp>
      <p:sp>
        <p:nvSpPr>
          <p:cNvPr id="3" name="Content Placeholder 2"/>
          <p:cNvSpPr>
            <a:spLocks noGrp="1"/>
          </p:cNvSpPr>
          <p:nvPr>
            <p:ph idx="1"/>
          </p:nvPr>
        </p:nvSpPr>
        <p:spPr>
          <a:xfrm>
            <a:off x="1371600" y="1391478"/>
            <a:ext cx="9601200" cy="4475922"/>
          </a:xfrm>
        </p:spPr>
        <p:txBody>
          <a:bodyPr/>
          <a:lstStyle/>
          <a:p>
            <a:endParaRPr lang="en-US" dirty="0"/>
          </a:p>
        </p:txBody>
      </p:sp>
    </p:spTree>
    <p:extLst>
      <p:ext uri="{BB962C8B-B14F-4D97-AF65-F5344CB8AC3E}">
        <p14:creationId xmlns:p14="http://schemas.microsoft.com/office/powerpoint/2010/main" val="1050895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lstStyle/>
          <a:p>
            <a:r>
              <a:rPr lang="en-US" dirty="0" smtClean="0"/>
              <a:t>Homework Due September 11</a:t>
            </a:r>
            <a:endParaRPr lang="en-US" i="1" dirty="0"/>
          </a:p>
        </p:txBody>
      </p:sp>
      <p:sp>
        <p:nvSpPr>
          <p:cNvPr id="3" name="Content Placeholder 2"/>
          <p:cNvSpPr>
            <a:spLocks noGrp="1"/>
          </p:cNvSpPr>
          <p:nvPr>
            <p:ph idx="1"/>
          </p:nvPr>
        </p:nvSpPr>
        <p:spPr>
          <a:xfrm>
            <a:off x="1371600" y="1391478"/>
            <a:ext cx="9601200" cy="4475922"/>
          </a:xfrm>
        </p:spPr>
        <p:txBody>
          <a:bodyPr/>
          <a:lstStyle/>
          <a:p>
            <a:endParaRPr lang="en-US" dirty="0"/>
          </a:p>
        </p:txBody>
      </p:sp>
    </p:spTree>
    <p:extLst>
      <p:ext uri="{BB962C8B-B14F-4D97-AF65-F5344CB8AC3E}">
        <p14:creationId xmlns:p14="http://schemas.microsoft.com/office/powerpoint/2010/main" val="1176244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62254" y="687745"/>
            <a:ext cx="8519531" cy="5516395"/>
          </a:xfrm>
          <a:prstGeom prst="rect">
            <a:avLst/>
          </a:prstGeom>
        </p:spPr>
      </p:pic>
    </p:spTree>
    <p:extLst>
      <p:ext uri="{BB962C8B-B14F-4D97-AF65-F5344CB8AC3E}">
        <p14:creationId xmlns:p14="http://schemas.microsoft.com/office/powerpoint/2010/main" val="1610201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98645" y="1419341"/>
            <a:ext cx="8994710" cy="2677656"/>
          </a:xfrm>
          <a:prstGeom prst="rect">
            <a:avLst/>
          </a:prstGeom>
        </p:spPr>
        <p:txBody>
          <a:bodyPr wrap="square">
            <a:spAutoFit/>
          </a:bodyPr>
          <a:lstStyle/>
          <a:p>
            <a:r>
              <a:rPr lang="en-US" sz="2800" dirty="0"/>
              <a:t>“Organizations that make the most of machine learning are those that have in place an infrastructure that makes experimenting with many different learners, data sources and learning problems easy and efficient, and where there is a close collaboration between machine learning experts and application domain ones.”</a:t>
            </a:r>
          </a:p>
        </p:txBody>
      </p:sp>
      <p:sp>
        <p:nvSpPr>
          <p:cNvPr id="3" name="TextBox 2"/>
          <p:cNvSpPr txBox="1"/>
          <p:nvPr/>
        </p:nvSpPr>
        <p:spPr>
          <a:xfrm>
            <a:off x="6344816" y="4758611"/>
            <a:ext cx="4926564" cy="646331"/>
          </a:xfrm>
          <a:prstGeom prst="rect">
            <a:avLst/>
          </a:prstGeom>
          <a:noFill/>
        </p:spPr>
        <p:txBody>
          <a:bodyPr wrap="square" rtlCol="0">
            <a:spAutoFit/>
          </a:bodyPr>
          <a:lstStyle/>
          <a:p>
            <a:r>
              <a:rPr lang="en-US" dirty="0"/>
              <a:t>Pedro </a:t>
            </a:r>
            <a:r>
              <a:rPr lang="en-US" dirty="0" err="1"/>
              <a:t>Domingos</a:t>
            </a:r>
            <a:r>
              <a:rPr lang="en-US" dirty="0"/>
              <a:t>, </a:t>
            </a:r>
            <a:r>
              <a:rPr lang="en-US" i="1" dirty="0"/>
              <a:t>A Few Useful Things to Know About Machine Learning</a:t>
            </a:r>
            <a:r>
              <a:rPr lang="en-US" dirty="0"/>
              <a:t>.</a:t>
            </a:r>
          </a:p>
        </p:txBody>
      </p:sp>
    </p:spTree>
    <p:extLst>
      <p:ext uri="{BB962C8B-B14F-4D97-AF65-F5344CB8AC3E}">
        <p14:creationId xmlns:p14="http://schemas.microsoft.com/office/powerpoint/2010/main" val="1735731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98645" y="1419341"/>
            <a:ext cx="8994710" cy="2677656"/>
          </a:xfrm>
          <a:prstGeom prst="rect">
            <a:avLst/>
          </a:prstGeom>
        </p:spPr>
        <p:txBody>
          <a:bodyPr wrap="square">
            <a:spAutoFit/>
          </a:bodyPr>
          <a:lstStyle/>
          <a:p>
            <a:r>
              <a:rPr lang="en-US" sz="2800" dirty="0"/>
              <a:t>“More broadly, companies must have two types of people to unleash the potential of machine learning. ‘Quants’ are schooled in its language and methods. ‘Translators’ can bridge the disciplines of data, machine learning, and decision making by reframing the quants’ complex results as actionable insights that generalist managers can execute.”</a:t>
            </a:r>
          </a:p>
        </p:txBody>
      </p:sp>
      <p:sp>
        <p:nvSpPr>
          <p:cNvPr id="3" name="TextBox 2"/>
          <p:cNvSpPr txBox="1"/>
          <p:nvPr/>
        </p:nvSpPr>
        <p:spPr>
          <a:xfrm>
            <a:off x="6344816" y="4758611"/>
            <a:ext cx="4926564" cy="646331"/>
          </a:xfrm>
          <a:prstGeom prst="rect">
            <a:avLst/>
          </a:prstGeom>
          <a:noFill/>
        </p:spPr>
        <p:txBody>
          <a:bodyPr wrap="square" rtlCol="0">
            <a:spAutoFit/>
          </a:bodyPr>
          <a:lstStyle/>
          <a:p>
            <a:r>
              <a:rPr lang="en-US" dirty="0"/>
              <a:t>An executive’s guide to machine learning, </a:t>
            </a:r>
            <a:r>
              <a:rPr lang="en-US" i="1" dirty="0"/>
              <a:t>McKinsey Quarterly</a:t>
            </a:r>
            <a:r>
              <a:rPr lang="en-US" dirty="0"/>
              <a:t>, June 2015</a:t>
            </a:r>
          </a:p>
        </p:txBody>
      </p:sp>
    </p:spTree>
    <p:extLst>
      <p:ext uri="{BB962C8B-B14F-4D97-AF65-F5344CB8AC3E}">
        <p14:creationId xmlns:p14="http://schemas.microsoft.com/office/powerpoint/2010/main" val="1768944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51114" y="770675"/>
            <a:ext cx="10883946" cy="5413223"/>
          </a:xfrm>
          <a:prstGeom prst="rect">
            <a:avLst/>
          </a:prstGeom>
        </p:spPr>
      </p:pic>
      <p:sp>
        <p:nvSpPr>
          <p:cNvPr id="3" name="TextBox 2"/>
          <p:cNvSpPr txBox="1"/>
          <p:nvPr/>
        </p:nvSpPr>
        <p:spPr>
          <a:xfrm>
            <a:off x="10171575" y="6183898"/>
            <a:ext cx="2020425" cy="276999"/>
          </a:xfrm>
          <a:prstGeom prst="rect">
            <a:avLst/>
          </a:prstGeom>
          <a:noFill/>
        </p:spPr>
        <p:txBody>
          <a:bodyPr wrap="none" rtlCol="0">
            <a:spAutoFit/>
          </a:bodyPr>
          <a:lstStyle/>
          <a:p>
            <a:r>
              <a:rPr lang="en-US" sz="1200" dirty="0"/>
              <a:t>Source: </a:t>
            </a:r>
            <a:r>
              <a:rPr lang="en-US" sz="1200" dirty="0" err="1"/>
              <a:t>www.cbinsights.com</a:t>
            </a:r>
            <a:endParaRPr lang="en-US" sz="1200" dirty="0"/>
          </a:p>
        </p:txBody>
      </p:sp>
    </p:spTree>
    <p:extLst>
      <p:ext uri="{BB962C8B-B14F-4D97-AF65-F5344CB8AC3E}">
        <p14:creationId xmlns:p14="http://schemas.microsoft.com/office/powerpoint/2010/main" val="484497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49086" y="933466"/>
            <a:ext cx="10760518" cy="5117912"/>
          </a:xfrm>
          <a:prstGeom prst="rect">
            <a:avLst/>
          </a:prstGeom>
        </p:spPr>
      </p:pic>
      <p:sp>
        <p:nvSpPr>
          <p:cNvPr id="3" name="TextBox 2"/>
          <p:cNvSpPr txBox="1"/>
          <p:nvPr/>
        </p:nvSpPr>
        <p:spPr>
          <a:xfrm>
            <a:off x="9409575" y="6051377"/>
            <a:ext cx="2020425" cy="276999"/>
          </a:xfrm>
          <a:prstGeom prst="rect">
            <a:avLst/>
          </a:prstGeom>
          <a:noFill/>
        </p:spPr>
        <p:txBody>
          <a:bodyPr wrap="none" rtlCol="0">
            <a:spAutoFit/>
          </a:bodyPr>
          <a:lstStyle/>
          <a:p>
            <a:r>
              <a:rPr lang="en-US" sz="1200" dirty="0"/>
              <a:t>Source: </a:t>
            </a:r>
            <a:r>
              <a:rPr lang="en-US" sz="1200" dirty="0" err="1"/>
              <a:t>www.cbinsights.com</a:t>
            </a:r>
            <a:endParaRPr lang="en-US" sz="1200" dirty="0"/>
          </a:p>
        </p:txBody>
      </p:sp>
    </p:spTree>
    <p:extLst>
      <p:ext uri="{BB962C8B-B14F-4D97-AF65-F5344CB8AC3E}">
        <p14:creationId xmlns:p14="http://schemas.microsoft.com/office/powerpoint/2010/main" val="1240963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 descr="C:\Users\ang\Desktop\Brodmann_41_42.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640138" y="4021139"/>
            <a:ext cx="3681412" cy="253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TextBox 6"/>
          <p:cNvSpPr txBox="1">
            <a:spLocks noChangeArrowheads="1"/>
          </p:cNvSpPr>
          <p:nvPr/>
        </p:nvSpPr>
        <p:spPr bwMode="auto">
          <a:xfrm>
            <a:off x="7497763" y="6224686"/>
            <a:ext cx="4119806" cy="276999"/>
          </a:xfrm>
          <a:prstGeom prst="rect">
            <a:avLst/>
          </a:prstGeom>
          <a:noFill/>
          <a:ln>
            <a:noFill/>
          </a:ln>
          <a:extLst/>
        </p:spPr>
        <p:txBody>
          <a:bodyPr wrap="square">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eaLnBrk="1" hangingPunct="1"/>
            <a:r>
              <a:rPr lang="en-US" altLang="x-none" sz="1200" dirty="0">
                <a:latin typeface="Arial" charset="0"/>
              </a:rPr>
              <a:t>Source: Andrew Ng; </a:t>
            </a:r>
            <a:r>
              <a:rPr lang="en-US" altLang="x-none" sz="1200" dirty="0" err="1">
                <a:latin typeface="Arial" charset="0"/>
              </a:rPr>
              <a:t>BrainPort</a:t>
            </a:r>
            <a:r>
              <a:rPr lang="en-US" altLang="x-none" sz="1200" dirty="0">
                <a:latin typeface="Arial" charset="0"/>
              </a:rPr>
              <a:t>; Martinez et al; Roe et al.</a:t>
            </a:r>
          </a:p>
        </p:txBody>
      </p:sp>
      <p:grpSp>
        <p:nvGrpSpPr>
          <p:cNvPr id="14342" name="Group 26"/>
          <p:cNvGrpSpPr>
            <a:grpSpLocks/>
          </p:cNvGrpSpPr>
          <p:nvPr/>
        </p:nvGrpSpPr>
        <p:grpSpPr bwMode="auto">
          <a:xfrm>
            <a:off x="1962838" y="862072"/>
            <a:ext cx="4095750" cy="2349500"/>
            <a:chOff x="426235" y="1146412"/>
            <a:chExt cx="4096007" cy="2348891"/>
          </a:xfrm>
        </p:grpSpPr>
        <p:pic>
          <p:nvPicPr>
            <p:cNvPr id="14357" name="Picture 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26235" y="1162766"/>
              <a:ext cx="1363007" cy="1897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58" name="TextBox 5"/>
            <p:cNvSpPr txBox="1">
              <a:spLocks noChangeArrowheads="1"/>
            </p:cNvSpPr>
            <p:nvPr/>
          </p:nvSpPr>
          <p:spPr bwMode="auto">
            <a:xfrm>
              <a:off x="1095153" y="3125971"/>
              <a:ext cx="26597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eaLnBrk="1" hangingPunct="1"/>
              <a:r>
                <a:rPr lang="en-US" altLang="x-none">
                  <a:solidFill>
                    <a:srgbClr val="FFFFFF"/>
                  </a:solidFill>
                  <a:latin typeface="Arial" charset="0"/>
                </a:rPr>
                <a:t>Seeing with your tongue</a:t>
              </a:r>
            </a:p>
          </p:txBody>
        </p:sp>
        <p:pic>
          <p:nvPicPr>
            <p:cNvPr id="14359" name="Picture 4"/>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877520" y="1146412"/>
              <a:ext cx="2644722" cy="186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343" name="TextBox 9"/>
          <p:cNvSpPr txBox="1">
            <a:spLocks noChangeArrowheads="1"/>
          </p:cNvSpPr>
          <p:nvPr/>
        </p:nvSpPr>
        <p:spPr bwMode="auto">
          <a:xfrm>
            <a:off x="6897689" y="3162300"/>
            <a:ext cx="3082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eaLnBrk="1" hangingPunct="1"/>
            <a:r>
              <a:rPr lang="en-US" altLang="x-none">
                <a:solidFill>
                  <a:srgbClr val="FFFFFF"/>
                </a:solidFill>
                <a:latin typeface="Arial" charset="0"/>
              </a:rPr>
              <a:t>Human echolocation (sonar)</a:t>
            </a:r>
          </a:p>
        </p:txBody>
      </p:sp>
      <p:pic>
        <p:nvPicPr>
          <p:cNvPr id="14344" name="Picture 5"/>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713538" y="847725"/>
            <a:ext cx="3359150" cy="226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Arc 10"/>
          <p:cNvSpPr/>
          <p:nvPr/>
        </p:nvSpPr>
        <p:spPr bwMode="auto">
          <a:xfrm rot="12896089">
            <a:off x="8499475" y="1630363"/>
            <a:ext cx="363538" cy="728662"/>
          </a:xfrm>
          <a:prstGeom prst="arc">
            <a:avLst/>
          </a:prstGeom>
          <a:noFill/>
          <a:ln w="28575" cap="flat" cmpd="sng" algn="ctr">
            <a:solidFill>
              <a:srgbClr val="00B0F0"/>
            </a:solidFill>
            <a:prstDash val="solid"/>
            <a:round/>
            <a:headEnd type="none" w="med" len="med"/>
            <a:tailEnd type="none" w="med" len="med"/>
          </a:ln>
          <a:effectLst/>
        </p:spPr>
        <p:txBody>
          <a:bodyPr wrap="none" lIns="90487" tIns="44450" rIns="90487" bIns="44450">
            <a:spAutoFit/>
          </a:bodyPr>
          <a:lstStyle/>
          <a:p>
            <a:pPr eaLnBrk="0" hangingPunct="0">
              <a:defRPr/>
            </a:pPr>
            <a:endParaRPr lang="en-US">
              <a:solidFill>
                <a:srgbClr val="FFFFFF"/>
              </a:solidFill>
              <a:latin typeface="Helvetica" pitchFamily="34" charset="0"/>
            </a:endParaRPr>
          </a:p>
        </p:txBody>
      </p:sp>
      <p:sp>
        <p:nvSpPr>
          <p:cNvPr id="12" name="Arc 11"/>
          <p:cNvSpPr/>
          <p:nvPr/>
        </p:nvSpPr>
        <p:spPr bwMode="auto">
          <a:xfrm rot="12896089">
            <a:off x="8148639" y="1709738"/>
            <a:ext cx="363537" cy="728662"/>
          </a:xfrm>
          <a:prstGeom prst="arc">
            <a:avLst/>
          </a:prstGeom>
          <a:noFill/>
          <a:ln w="28575" cap="flat" cmpd="sng" algn="ctr">
            <a:solidFill>
              <a:srgbClr val="00B0F0"/>
            </a:solidFill>
            <a:prstDash val="solid"/>
            <a:round/>
            <a:headEnd type="none" w="med" len="med"/>
            <a:tailEnd type="none" w="med" len="med"/>
          </a:ln>
          <a:effectLst/>
        </p:spPr>
        <p:txBody>
          <a:bodyPr wrap="none" lIns="90487" tIns="44450" rIns="90487" bIns="44450">
            <a:spAutoFit/>
          </a:bodyPr>
          <a:lstStyle/>
          <a:p>
            <a:pPr eaLnBrk="0" hangingPunct="0">
              <a:defRPr/>
            </a:pPr>
            <a:endParaRPr lang="en-US">
              <a:solidFill>
                <a:srgbClr val="FFFFFF"/>
              </a:solidFill>
              <a:latin typeface="Helvetica" pitchFamily="34" charset="0"/>
            </a:endParaRPr>
          </a:p>
        </p:txBody>
      </p:sp>
      <p:sp>
        <p:nvSpPr>
          <p:cNvPr id="13" name="Arc 12"/>
          <p:cNvSpPr/>
          <p:nvPr/>
        </p:nvSpPr>
        <p:spPr bwMode="auto">
          <a:xfrm rot="12896089">
            <a:off x="8321675" y="1681163"/>
            <a:ext cx="363538" cy="728662"/>
          </a:xfrm>
          <a:prstGeom prst="arc">
            <a:avLst/>
          </a:prstGeom>
          <a:noFill/>
          <a:ln w="28575" cap="flat" cmpd="sng" algn="ctr">
            <a:solidFill>
              <a:srgbClr val="00B0F0"/>
            </a:solidFill>
            <a:prstDash val="solid"/>
            <a:round/>
            <a:headEnd type="none" w="med" len="med"/>
            <a:tailEnd type="none" w="med" len="med"/>
          </a:ln>
          <a:effectLst/>
        </p:spPr>
        <p:txBody>
          <a:bodyPr wrap="none" lIns="90487" tIns="44450" rIns="90487" bIns="44450">
            <a:spAutoFit/>
          </a:bodyPr>
          <a:lstStyle/>
          <a:p>
            <a:pPr eaLnBrk="0" hangingPunct="0">
              <a:defRPr/>
            </a:pPr>
            <a:endParaRPr lang="en-US">
              <a:solidFill>
                <a:srgbClr val="FFFFFF"/>
              </a:solidFill>
              <a:latin typeface="Helvetica" pitchFamily="34" charset="0"/>
            </a:endParaRPr>
          </a:p>
        </p:txBody>
      </p:sp>
      <p:sp>
        <p:nvSpPr>
          <p:cNvPr id="14348" name="TextBox 17"/>
          <p:cNvSpPr txBox="1">
            <a:spLocks noChangeArrowheads="1"/>
          </p:cNvSpPr>
          <p:nvPr/>
        </p:nvSpPr>
        <p:spPr bwMode="auto">
          <a:xfrm>
            <a:off x="7553326" y="4727576"/>
            <a:ext cx="31146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eaLnBrk="1" hangingPunct="1"/>
            <a:r>
              <a:rPr lang="en-US" altLang="x-none" sz="2400" dirty="0">
                <a:solidFill>
                  <a:srgbClr val="FF9300"/>
                </a:solidFill>
                <a:latin typeface="Arial" charset="0"/>
              </a:rPr>
              <a:t>Auditory cortex learns to see. </a:t>
            </a:r>
          </a:p>
        </p:txBody>
      </p:sp>
      <p:pic>
        <p:nvPicPr>
          <p:cNvPr id="14349" name="Picture 2"/>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851151" y="5348288"/>
            <a:ext cx="612775"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50" name="TextBox 20"/>
          <p:cNvSpPr txBox="1">
            <a:spLocks noChangeArrowheads="1"/>
          </p:cNvSpPr>
          <p:nvPr/>
        </p:nvSpPr>
        <p:spPr bwMode="auto">
          <a:xfrm>
            <a:off x="4970464" y="5732463"/>
            <a:ext cx="1095375" cy="646112"/>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algn="ctr" eaLnBrk="1" hangingPunct="1"/>
            <a:r>
              <a:rPr lang="en-US" altLang="x-none">
                <a:solidFill>
                  <a:srgbClr val="000000"/>
                </a:solidFill>
                <a:latin typeface="Arial" charset="0"/>
              </a:rPr>
              <a:t>Auditory </a:t>
            </a:r>
          </a:p>
          <a:p>
            <a:pPr algn="ctr" eaLnBrk="1" hangingPunct="1"/>
            <a:r>
              <a:rPr lang="en-US" altLang="x-none">
                <a:solidFill>
                  <a:srgbClr val="000000"/>
                </a:solidFill>
                <a:latin typeface="Arial" charset="0"/>
              </a:rPr>
              <a:t>Cortex</a:t>
            </a:r>
          </a:p>
        </p:txBody>
      </p:sp>
      <p:cxnSp>
        <p:nvCxnSpPr>
          <p:cNvPr id="14351" name="Straight Arrow Connector 19"/>
          <p:cNvCxnSpPr>
            <a:cxnSpLocks noChangeShapeType="1"/>
          </p:cNvCxnSpPr>
          <p:nvPr/>
        </p:nvCxnSpPr>
        <p:spPr bwMode="auto">
          <a:xfrm flipV="1">
            <a:off x="3463925" y="5470526"/>
            <a:ext cx="2355850" cy="360363"/>
          </a:xfrm>
          <a:prstGeom prst="straightConnector1">
            <a:avLst/>
          </a:prstGeom>
          <a:noFill/>
          <a:ln w="57150">
            <a:solidFill>
              <a:srgbClr val="00B0F0"/>
            </a:solidFill>
            <a:round/>
            <a:headEnd/>
            <a:tailEnd type="arrow" w="med" len="med"/>
          </a:ln>
          <a:extLst>
            <a:ext uri="{909E8E84-426E-40DD-AFC4-6F175D3DCCD1}">
              <a14:hiddenFill xmlns:a14="http://schemas.microsoft.com/office/drawing/2010/main">
                <a:noFill/>
              </a14:hiddenFill>
            </a:ext>
          </a:extLst>
        </p:spPr>
      </p:cxnSp>
      <p:cxnSp>
        <p:nvCxnSpPr>
          <p:cNvPr id="25" name="Straight Arrow Connector 24"/>
          <p:cNvCxnSpPr>
            <a:cxnSpLocks noChangeShapeType="1"/>
          </p:cNvCxnSpPr>
          <p:nvPr/>
        </p:nvCxnSpPr>
        <p:spPr bwMode="auto">
          <a:xfrm>
            <a:off x="3395663" y="4733926"/>
            <a:ext cx="2373312" cy="701675"/>
          </a:xfrm>
          <a:prstGeom prst="straightConnector1">
            <a:avLst/>
          </a:prstGeom>
          <a:noFill/>
          <a:ln w="57150">
            <a:solidFill>
              <a:srgbClr val="00B0F0"/>
            </a:solidFill>
            <a:round/>
            <a:headEnd/>
            <a:tailEnd type="arrow" w="med" len="med"/>
          </a:ln>
          <a:extLst>
            <a:ext uri="{909E8E84-426E-40DD-AFC4-6F175D3DCCD1}">
              <a14:hiddenFill xmlns:a14="http://schemas.microsoft.com/office/drawing/2010/main">
                <a:noFill/>
              </a14:hiddenFill>
            </a:ext>
          </a:extLst>
        </p:spPr>
      </p:cxnSp>
      <p:pic>
        <p:nvPicPr>
          <p:cNvPr id="3083267" name="Picture 3"/>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433638" y="4346576"/>
            <a:ext cx="98901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46"/>
          <p:cNvGrpSpPr>
            <a:grpSpLocks/>
          </p:cNvGrpSpPr>
          <p:nvPr/>
        </p:nvGrpSpPr>
        <p:grpSpPr bwMode="auto">
          <a:xfrm>
            <a:off x="4184650" y="5522913"/>
            <a:ext cx="304800" cy="304800"/>
            <a:chOff x="0" y="2153"/>
            <a:chExt cx="571" cy="574"/>
          </a:xfrm>
        </p:grpSpPr>
        <p:sp>
          <p:nvSpPr>
            <p:cNvPr id="14355" name="Line 47"/>
            <p:cNvSpPr>
              <a:spLocks noChangeShapeType="1"/>
            </p:cNvSpPr>
            <p:nvPr/>
          </p:nvSpPr>
          <p:spPr bwMode="auto">
            <a:xfrm>
              <a:off x="0" y="2153"/>
              <a:ext cx="571" cy="574"/>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56" name="Line 48"/>
            <p:cNvSpPr>
              <a:spLocks noChangeShapeType="1"/>
            </p:cNvSpPr>
            <p:nvPr/>
          </p:nvSpPr>
          <p:spPr bwMode="auto">
            <a:xfrm flipV="1">
              <a:off x="0" y="2153"/>
              <a:ext cx="571" cy="574"/>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TextBox 17"/>
          <p:cNvSpPr txBox="1">
            <a:spLocks noChangeArrowheads="1"/>
          </p:cNvSpPr>
          <p:nvPr/>
        </p:nvSpPr>
        <p:spPr bwMode="auto">
          <a:xfrm>
            <a:off x="2761351" y="3173473"/>
            <a:ext cx="31146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eaLnBrk="1" hangingPunct="1"/>
            <a:r>
              <a:rPr lang="en-US" altLang="x-none" sz="2400">
                <a:solidFill>
                  <a:srgbClr val="FF9300"/>
                </a:solidFill>
                <a:latin typeface="Arial" charset="0"/>
              </a:rPr>
              <a:t>Sensory </a:t>
            </a:r>
            <a:r>
              <a:rPr lang="en-US" altLang="x-none" sz="2400" dirty="0">
                <a:solidFill>
                  <a:srgbClr val="FF9300"/>
                </a:solidFill>
                <a:latin typeface="Arial" charset="0"/>
              </a:rPr>
              <a:t>cortex learns to see. </a:t>
            </a:r>
          </a:p>
        </p:txBody>
      </p:sp>
      <p:sp>
        <p:nvSpPr>
          <p:cNvPr id="27" name="TextBox 26"/>
          <p:cNvSpPr txBox="1"/>
          <p:nvPr/>
        </p:nvSpPr>
        <p:spPr>
          <a:xfrm>
            <a:off x="831936" y="299482"/>
            <a:ext cx="4004943" cy="369332"/>
          </a:xfrm>
          <a:prstGeom prst="rect">
            <a:avLst/>
          </a:prstGeom>
          <a:solidFill>
            <a:srgbClr val="FF9300"/>
          </a:solidFill>
        </p:spPr>
        <p:txBody>
          <a:bodyPr wrap="none" rtlCol="0">
            <a:spAutoFit/>
          </a:bodyPr>
          <a:lstStyle/>
          <a:p>
            <a:r>
              <a:rPr lang="en-US" dirty="0"/>
              <a:t>The One Learning Algorithm Hypothesis</a:t>
            </a:r>
          </a:p>
        </p:txBody>
      </p:sp>
    </p:spTree>
    <p:extLst>
      <p:ext uri="{BB962C8B-B14F-4D97-AF65-F5344CB8AC3E}">
        <p14:creationId xmlns:p14="http://schemas.microsoft.com/office/powerpoint/2010/main" val="10584407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08326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62000" y="1399213"/>
            <a:ext cx="6883400" cy="4127500"/>
          </a:xfrm>
          <a:prstGeom prst="rect">
            <a:avLst/>
          </a:prstGeom>
        </p:spPr>
      </p:pic>
      <p:sp>
        <p:nvSpPr>
          <p:cNvPr id="3" name="TextBox 2"/>
          <p:cNvSpPr txBox="1"/>
          <p:nvPr/>
        </p:nvSpPr>
        <p:spPr>
          <a:xfrm>
            <a:off x="6363446" y="5280492"/>
            <a:ext cx="1276311" cy="246221"/>
          </a:xfrm>
          <a:prstGeom prst="rect">
            <a:avLst/>
          </a:prstGeom>
          <a:noFill/>
        </p:spPr>
        <p:txBody>
          <a:bodyPr wrap="none" rtlCol="0">
            <a:spAutoFit/>
          </a:bodyPr>
          <a:lstStyle/>
          <a:p>
            <a:r>
              <a:rPr lang="en-US" sz="1000" dirty="0"/>
              <a:t>Source: </a:t>
            </a:r>
            <a:r>
              <a:rPr lang="en-US" sz="1000" dirty="0" err="1"/>
              <a:t>GoogleBrain</a:t>
            </a:r>
            <a:endParaRPr lang="en-US" sz="1000" dirty="0"/>
          </a:p>
        </p:txBody>
      </p:sp>
      <p:sp>
        <p:nvSpPr>
          <p:cNvPr id="4" name="TextBox 3"/>
          <p:cNvSpPr txBox="1"/>
          <p:nvPr/>
        </p:nvSpPr>
        <p:spPr>
          <a:xfrm>
            <a:off x="7905509" y="1399213"/>
            <a:ext cx="3524491" cy="2308324"/>
          </a:xfrm>
          <a:prstGeom prst="rect">
            <a:avLst/>
          </a:prstGeom>
          <a:solidFill>
            <a:srgbClr val="FF9300"/>
          </a:solidFill>
        </p:spPr>
        <p:txBody>
          <a:bodyPr wrap="square" rtlCol="0">
            <a:spAutoFit/>
          </a:bodyPr>
          <a:lstStyle/>
          <a:p>
            <a:r>
              <a:rPr lang="en-US" b="1" dirty="0"/>
              <a:t>Universality Theorem</a:t>
            </a:r>
            <a:r>
              <a:rPr lang="en-US" dirty="0"/>
              <a:t>: A three-layer neural network can calculate </a:t>
            </a:r>
            <a:r>
              <a:rPr lang="en-US" i="1" dirty="0"/>
              <a:t>any</a:t>
            </a:r>
            <a:r>
              <a:rPr lang="en-US" dirty="0"/>
              <a:t> function (to a close approximation). </a:t>
            </a:r>
          </a:p>
          <a:p>
            <a:endParaRPr lang="en-US" dirty="0"/>
          </a:p>
          <a:p>
            <a:r>
              <a:rPr lang="en-US" dirty="0"/>
              <a:t>CAUTION: That a function can be </a:t>
            </a:r>
            <a:r>
              <a:rPr lang="en-US" i="1" dirty="0"/>
              <a:t>calculated</a:t>
            </a:r>
            <a:r>
              <a:rPr lang="en-US" dirty="0"/>
              <a:t> doesn’t mean it can be </a:t>
            </a:r>
            <a:r>
              <a:rPr lang="en-US" i="1" dirty="0"/>
              <a:t>learned</a:t>
            </a:r>
            <a:r>
              <a:rPr lang="en-US" dirty="0"/>
              <a:t>.</a:t>
            </a:r>
          </a:p>
        </p:txBody>
      </p:sp>
      <p:sp>
        <p:nvSpPr>
          <p:cNvPr id="5" name="TextBox 4"/>
          <p:cNvSpPr txBox="1"/>
          <p:nvPr/>
        </p:nvSpPr>
        <p:spPr>
          <a:xfrm>
            <a:off x="7905509" y="4090014"/>
            <a:ext cx="3374020" cy="1477328"/>
          </a:xfrm>
          <a:prstGeom prst="rect">
            <a:avLst/>
          </a:prstGeom>
          <a:noFill/>
        </p:spPr>
        <p:txBody>
          <a:bodyPr wrap="square" rtlCol="0">
            <a:spAutoFit/>
          </a:bodyPr>
          <a:lstStyle/>
          <a:p>
            <a:r>
              <a:rPr lang="en-US" dirty="0"/>
              <a:t>Check out Michael Nielsen’s online book for more information: http://</a:t>
            </a:r>
            <a:r>
              <a:rPr lang="en-US" dirty="0" err="1"/>
              <a:t>neuralnetworksanddeeplearning.com</a:t>
            </a:r>
            <a:r>
              <a:rPr lang="en-US" dirty="0"/>
              <a:t>/chap4.html</a:t>
            </a:r>
          </a:p>
        </p:txBody>
      </p:sp>
    </p:spTree>
    <p:extLst>
      <p:ext uri="{BB962C8B-B14F-4D97-AF65-F5344CB8AC3E}">
        <p14:creationId xmlns:p14="http://schemas.microsoft.com/office/powerpoint/2010/main" val="1974624964"/>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majorFont>
      <a:minorFont>
        <a:latin typeface="Franklin Gothic Book" panose="020B0503020102020204"/>
        <a:ea typeface=""/>
        <a:cs typeface=""/>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13450</TotalTime>
  <Words>1654</Words>
  <Application>Microsoft Macintosh PowerPoint</Application>
  <PresentationFormat>Widescreen</PresentationFormat>
  <Paragraphs>177</Paragraphs>
  <Slides>22</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Adobe Caslon</vt:lpstr>
      <vt:lpstr>Calibri</vt:lpstr>
      <vt:lpstr>Franklin Gothic Book</vt:lpstr>
      <vt:lpstr>Graphik Web</vt:lpstr>
      <vt:lpstr>Helvetica</vt:lpstr>
      <vt:lpstr>Mangal</vt:lpstr>
      <vt:lpstr>Arial</vt:lpstr>
      <vt:lpstr>Crop</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We’ll Cover in the Course</vt:lpstr>
      <vt:lpstr>PowerPoint Presentation</vt:lpstr>
      <vt:lpstr>PowerPoint Presentation</vt:lpstr>
      <vt:lpstr>PowerPoint Presentation</vt:lpstr>
      <vt:lpstr>Scoring and Evaluation</vt:lpstr>
      <vt:lpstr>Tour of Orange</vt:lpstr>
      <vt:lpstr>Tour of the Course’s GitHub Repository</vt:lpstr>
      <vt:lpstr>Homework Due September 11</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Strategy</dc:title>
  <dc:creator>Jitendra Subramanyam</dc:creator>
  <cp:lastModifiedBy>Jitendra Subramanyam</cp:lastModifiedBy>
  <cp:revision>394</cp:revision>
  <cp:lastPrinted>2017-04-27T14:07:35Z</cp:lastPrinted>
  <dcterms:created xsi:type="dcterms:W3CDTF">2017-03-27T13:30:07Z</dcterms:created>
  <dcterms:modified xsi:type="dcterms:W3CDTF">2017-08-09T01:35:14Z</dcterms:modified>
</cp:coreProperties>
</file>